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C36"/>
    <a:srgbClr val="315F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29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26-Aug-26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E3CD399A-02A9-7393-A86C-A77BEB5C82F1}"/>
              </a:ext>
            </a:extLst>
          </p:cNvPr>
          <p:cNvSpPr/>
          <p:nvPr/>
        </p:nvSpPr>
        <p:spPr>
          <a:xfrm>
            <a:off x="0" y="0"/>
            <a:ext cx="2103120" cy="10689336"/>
          </a:xfrm>
          <a:prstGeom prst="rect">
            <a:avLst/>
          </a:prstGeom>
          <a:solidFill>
            <a:srgbClr val="1F39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07CD7CB-E5AB-5A8B-CD9C-F3A40D6B01D2}"/>
              </a:ext>
            </a:extLst>
          </p:cNvPr>
          <p:cNvSpPr txBox="1"/>
          <p:nvPr/>
        </p:nvSpPr>
        <p:spPr>
          <a:xfrm>
            <a:off x="182880" y="2468880"/>
            <a:ext cx="1691640" cy="202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1" i="0">
                <a:solidFill>
                  <a:srgbClr val="CA972F"/>
                </a:solidFill>
                <a:latin typeface="Arial"/>
              </a:rPr>
              <a:t>LIÊN HỆ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C885EB1-BA86-1BD2-E422-4AD6D0868C61}"/>
              </a:ext>
            </a:extLst>
          </p:cNvPr>
          <p:cNvSpPr/>
          <p:nvPr/>
        </p:nvSpPr>
        <p:spPr>
          <a:xfrm>
            <a:off x="182880" y="2752344"/>
            <a:ext cx="1719072" cy="8890"/>
          </a:xfrm>
          <a:prstGeom prst="rect">
            <a:avLst/>
          </a:prstGeom>
          <a:solidFill>
            <a:srgbClr val="6F8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E20245-6515-07D0-C49B-66A2788BBE98}"/>
              </a:ext>
            </a:extLst>
          </p:cNvPr>
          <p:cNvSpPr txBox="1"/>
          <p:nvPr/>
        </p:nvSpPr>
        <p:spPr>
          <a:xfrm>
            <a:off x="182880" y="3675887"/>
            <a:ext cx="1691640" cy="202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1" i="0">
                <a:solidFill>
                  <a:srgbClr val="CA972F"/>
                </a:solidFill>
                <a:latin typeface="Arial"/>
              </a:rPr>
              <a:t>KỸ NĂNG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FBAAAF5-86E7-E8F8-662F-5E04AAB8EC3E}"/>
              </a:ext>
            </a:extLst>
          </p:cNvPr>
          <p:cNvSpPr/>
          <p:nvPr/>
        </p:nvSpPr>
        <p:spPr>
          <a:xfrm>
            <a:off x="182880" y="3959351"/>
            <a:ext cx="1719072" cy="8890"/>
          </a:xfrm>
          <a:prstGeom prst="rect">
            <a:avLst/>
          </a:prstGeom>
          <a:solidFill>
            <a:srgbClr val="6F8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39BAF64-5099-8564-6E41-254EECA1FBEB}"/>
              </a:ext>
            </a:extLst>
          </p:cNvPr>
          <p:cNvSpPr txBox="1"/>
          <p:nvPr/>
        </p:nvSpPr>
        <p:spPr>
          <a:xfrm>
            <a:off x="182880" y="4041648"/>
            <a:ext cx="1719072" cy="9460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spcAft>
                <a:spcPts val="200"/>
              </a:spcAft>
              <a:defRPr sz="700">
                <a:solidFill>
                  <a:srgbClr val="FFFFFF"/>
                </a:solidFill>
                <a:latin typeface="Arial"/>
              </a:defRPr>
            </a:pPr>
            <a:r>
              <a:rPr sz="1000" dirty="0"/>
              <a:t>•  </a:t>
            </a:r>
            <a:r>
              <a:rPr sz="1000" dirty="0" err="1"/>
              <a:t>Lập</a:t>
            </a:r>
            <a:r>
              <a:rPr sz="1000" dirty="0"/>
              <a:t> </a:t>
            </a:r>
            <a:r>
              <a:rPr sz="1000" dirty="0" err="1"/>
              <a:t>kế</a:t>
            </a:r>
            <a:r>
              <a:rPr sz="1000" dirty="0"/>
              <a:t> </a:t>
            </a:r>
            <a:r>
              <a:rPr sz="1000" dirty="0" err="1"/>
              <a:t>hoạch</a:t>
            </a:r>
            <a:endParaRPr sz="1000" dirty="0"/>
          </a:p>
          <a:p>
            <a:pPr>
              <a:lnSpc>
                <a:spcPct val="150000"/>
              </a:lnSpc>
              <a:spcAft>
                <a:spcPts val="200"/>
              </a:spcAft>
              <a:defRPr sz="700">
                <a:solidFill>
                  <a:srgbClr val="FFFFFF"/>
                </a:solidFill>
                <a:latin typeface="Arial"/>
              </a:defRPr>
            </a:pPr>
            <a:r>
              <a:rPr sz="1000" dirty="0"/>
              <a:t>•  </a:t>
            </a:r>
            <a:r>
              <a:rPr sz="1000" dirty="0" err="1"/>
              <a:t>Phân</a:t>
            </a:r>
            <a:r>
              <a:rPr sz="1000" dirty="0"/>
              <a:t> </a:t>
            </a:r>
            <a:r>
              <a:rPr sz="1000" dirty="0" err="1"/>
              <a:t>tích</a:t>
            </a:r>
            <a:r>
              <a:rPr sz="1000" dirty="0"/>
              <a:t> &amp; </a:t>
            </a:r>
            <a:r>
              <a:rPr sz="1000" dirty="0" err="1"/>
              <a:t>xử</a:t>
            </a:r>
            <a:r>
              <a:rPr sz="1000" dirty="0"/>
              <a:t> </a:t>
            </a:r>
            <a:r>
              <a:rPr sz="1000" dirty="0" err="1"/>
              <a:t>lý</a:t>
            </a:r>
            <a:r>
              <a:rPr sz="1000" dirty="0"/>
              <a:t> </a:t>
            </a:r>
            <a:r>
              <a:rPr sz="1000" dirty="0" err="1"/>
              <a:t>dữ</a:t>
            </a:r>
            <a:r>
              <a:rPr sz="1000" dirty="0"/>
              <a:t> </a:t>
            </a:r>
            <a:r>
              <a:rPr sz="1000" dirty="0" err="1"/>
              <a:t>liệu</a:t>
            </a:r>
            <a:r>
              <a:rPr sz="1000" dirty="0"/>
              <a:t> </a:t>
            </a:r>
            <a:r>
              <a:rPr sz="1000" dirty="0" err="1"/>
              <a:t>thị</a:t>
            </a:r>
            <a:r>
              <a:rPr sz="1000" dirty="0"/>
              <a:t> </a:t>
            </a:r>
            <a:r>
              <a:rPr sz="1000" dirty="0" err="1"/>
              <a:t>trường</a:t>
            </a:r>
            <a:endParaRPr sz="1000" dirty="0"/>
          </a:p>
          <a:p>
            <a:pPr>
              <a:lnSpc>
                <a:spcPct val="150000"/>
              </a:lnSpc>
              <a:spcAft>
                <a:spcPts val="200"/>
              </a:spcAft>
              <a:defRPr sz="700">
                <a:solidFill>
                  <a:srgbClr val="FFFFFF"/>
                </a:solidFill>
                <a:latin typeface="Arial"/>
              </a:defRPr>
            </a:pPr>
            <a:r>
              <a:rPr sz="1000" dirty="0"/>
              <a:t>•  </a:t>
            </a:r>
            <a:r>
              <a:rPr lang="en-US" sz="1000" dirty="0"/>
              <a:t>Giao </a:t>
            </a:r>
            <a:r>
              <a:rPr lang="en-US" sz="1000" dirty="0" err="1"/>
              <a:t>tiếp</a:t>
            </a:r>
            <a:r>
              <a:rPr lang="en-US" sz="1000" dirty="0"/>
              <a:t> </a:t>
            </a:r>
            <a:r>
              <a:rPr lang="en-US" sz="1000" dirty="0" err="1"/>
              <a:t>và</a:t>
            </a:r>
            <a:r>
              <a:rPr lang="en-US" sz="1000" dirty="0"/>
              <a:t> </a:t>
            </a:r>
            <a:r>
              <a:rPr lang="en-US" sz="1000" dirty="0" err="1"/>
              <a:t>xử</a:t>
            </a:r>
            <a:r>
              <a:rPr lang="en-US" sz="1000" dirty="0"/>
              <a:t> </a:t>
            </a:r>
            <a:r>
              <a:rPr lang="en-US" sz="1000" dirty="0" err="1"/>
              <a:t>lý</a:t>
            </a:r>
            <a:r>
              <a:rPr lang="en-US" sz="1000" dirty="0"/>
              <a:t> </a:t>
            </a:r>
            <a:r>
              <a:rPr lang="en-US" sz="1000" dirty="0" err="1"/>
              <a:t>khiếu</a:t>
            </a:r>
            <a:r>
              <a:rPr lang="en-US" sz="1000" dirty="0"/>
              <a:t> </a:t>
            </a:r>
            <a:r>
              <a:rPr lang="en-US" sz="1000" dirty="0" err="1"/>
              <a:t>nại</a:t>
            </a:r>
            <a:endParaRPr sz="10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F8291F-71AF-ABFA-D9F8-24E50948470F}"/>
              </a:ext>
            </a:extLst>
          </p:cNvPr>
          <p:cNvSpPr txBox="1"/>
          <p:nvPr/>
        </p:nvSpPr>
        <p:spPr>
          <a:xfrm>
            <a:off x="169163" y="5045931"/>
            <a:ext cx="1691640" cy="202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1" i="0" dirty="0">
                <a:solidFill>
                  <a:srgbClr val="CA972F"/>
                </a:solidFill>
                <a:latin typeface="Arial"/>
              </a:rPr>
              <a:t>TRÌNH ĐỘ HỌC VẤN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3F794DF-DF28-F93B-40D4-9D791AAE1D1F}"/>
              </a:ext>
            </a:extLst>
          </p:cNvPr>
          <p:cNvSpPr/>
          <p:nvPr/>
        </p:nvSpPr>
        <p:spPr>
          <a:xfrm>
            <a:off x="182880" y="5342990"/>
            <a:ext cx="1719072" cy="8890"/>
          </a:xfrm>
          <a:prstGeom prst="rect">
            <a:avLst/>
          </a:prstGeom>
          <a:solidFill>
            <a:srgbClr val="6F8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DB187D2-6E1F-91C1-7C35-6A196F74FDBE}"/>
              </a:ext>
            </a:extLst>
          </p:cNvPr>
          <p:cNvSpPr txBox="1"/>
          <p:nvPr/>
        </p:nvSpPr>
        <p:spPr>
          <a:xfrm>
            <a:off x="182880" y="5449347"/>
            <a:ext cx="1719072" cy="202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1" i="0" dirty="0">
                <a:solidFill>
                  <a:srgbClr val="CA972F"/>
                </a:solidFill>
                <a:latin typeface="Arial"/>
              </a:rPr>
              <a:t>2012 – 2017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B935E99-D23D-B46C-56FA-5EF7ABCC0A38}"/>
              </a:ext>
            </a:extLst>
          </p:cNvPr>
          <p:cNvSpPr txBox="1"/>
          <p:nvPr/>
        </p:nvSpPr>
        <p:spPr>
          <a:xfrm>
            <a:off x="182880" y="5659659"/>
            <a:ext cx="1719072" cy="202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 dirty="0" err="1">
                <a:solidFill>
                  <a:srgbClr val="FFFFFF"/>
                </a:solidFill>
                <a:latin typeface="Arial"/>
              </a:rPr>
              <a:t>Đại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học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Dược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Hà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Nội</a:t>
            </a:r>
            <a:endParaRPr sz="1000" b="0" i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ADB94D0-26BC-1F8F-3FF4-32BBE7A782EC}"/>
              </a:ext>
            </a:extLst>
          </p:cNvPr>
          <p:cNvSpPr txBox="1"/>
          <p:nvPr/>
        </p:nvSpPr>
        <p:spPr>
          <a:xfrm>
            <a:off x="182880" y="6138519"/>
            <a:ext cx="1691640" cy="202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1" i="0">
                <a:solidFill>
                  <a:srgbClr val="CA972F"/>
                </a:solidFill>
                <a:latin typeface="Arial"/>
              </a:rPr>
              <a:t>CHỨNG CHỈ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5D4D1DB-3836-D83F-4ACA-FB27DAA4D858}"/>
              </a:ext>
            </a:extLst>
          </p:cNvPr>
          <p:cNvSpPr/>
          <p:nvPr/>
        </p:nvSpPr>
        <p:spPr>
          <a:xfrm>
            <a:off x="182880" y="6421972"/>
            <a:ext cx="1719072" cy="8890"/>
          </a:xfrm>
          <a:prstGeom prst="rect">
            <a:avLst/>
          </a:prstGeom>
          <a:solidFill>
            <a:srgbClr val="6F8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88874AD-0310-F6C7-B8AC-7FD25CFFF122}"/>
              </a:ext>
            </a:extLst>
          </p:cNvPr>
          <p:cNvSpPr txBox="1"/>
          <p:nvPr/>
        </p:nvSpPr>
        <p:spPr>
          <a:xfrm>
            <a:off x="192024" y="6794498"/>
            <a:ext cx="1719072" cy="6639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 dirty="0" err="1">
                <a:solidFill>
                  <a:srgbClr val="FFFFFF"/>
                </a:solidFill>
                <a:latin typeface="Arial"/>
              </a:rPr>
              <a:t>Nâng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cao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năng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lực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quản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trị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cho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Quản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lý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cấp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trung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–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Tổ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chức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Giáo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dục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&amp; Đào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tạo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PTI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F706A46-06CD-552E-5BFC-BAE1CD5E57B5}"/>
              </a:ext>
            </a:extLst>
          </p:cNvPr>
          <p:cNvSpPr txBox="1"/>
          <p:nvPr/>
        </p:nvSpPr>
        <p:spPr>
          <a:xfrm>
            <a:off x="182880" y="6504279"/>
            <a:ext cx="411480" cy="202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1" i="0">
                <a:solidFill>
                  <a:srgbClr val="CA972F"/>
                </a:solidFill>
                <a:latin typeface="Arial"/>
              </a:rPr>
              <a:t>2024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17A1C5D-29FE-AA25-8C06-0643E7AFCAC8}"/>
              </a:ext>
            </a:extLst>
          </p:cNvPr>
          <p:cNvSpPr txBox="1"/>
          <p:nvPr/>
        </p:nvSpPr>
        <p:spPr>
          <a:xfrm>
            <a:off x="182880" y="7488936"/>
            <a:ext cx="411480" cy="202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1" i="0" dirty="0">
                <a:solidFill>
                  <a:srgbClr val="CA972F"/>
                </a:solidFill>
                <a:latin typeface="Arial"/>
              </a:rPr>
              <a:t>2021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60EE24E-1A7F-9499-CDD2-C623128FDBF3}"/>
              </a:ext>
            </a:extLst>
          </p:cNvPr>
          <p:cNvSpPr txBox="1"/>
          <p:nvPr/>
        </p:nvSpPr>
        <p:spPr>
          <a:xfrm>
            <a:off x="2359152" y="274320"/>
            <a:ext cx="4919472" cy="3539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2300" b="1" dirty="0">
                <a:solidFill>
                  <a:srgbClr val="222C36"/>
                </a:solidFill>
                <a:latin typeface="Arial"/>
              </a:rPr>
              <a:t>ĐẶNG MINH TRÍ</a:t>
            </a:r>
            <a:endParaRPr sz="2300" b="1" i="0" dirty="0">
              <a:solidFill>
                <a:srgbClr val="222C36"/>
              </a:solidFill>
              <a:latin typeface="Arial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BAF7B85-326A-5FAE-C669-FF80AF109F4F}"/>
              </a:ext>
            </a:extLst>
          </p:cNvPr>
          <p:cNvSpPr txBox="1"/>
          <p:nvPr/>
        </p:nvSpPr>
        <p:spPr>
          <a:xfrm>
            <a:off x="2359152" y="731520"/>
            <a:ext cx="491947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000" b="1" i="0" dirty="0">
                <a:solidFill>
                  <a:srgbClr val="CA972F"/>
                </a:solidFill>
                <a:latin typeface="Arial"/>
              </a:rPr>
              <a:t>TRÌNH DƯỢC VIÊN</a:t>
            </a:r>
            <a:endParaRPr sz="1000" b="1" i="0" dirty="0">
              <a:solidFill>
                <a:srgbClr val="CA972F"/>
              </a:solidFill>
              <a:latin typeface="Arial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A1BA9A9-911E-811D-6520-1D25CF168129}"/>
              </a:ext>
            </a:extLst>
          </p:cNvPr>
          <p:cNvSpPr txBox="1"/>
          <p:nvPr/>
        </p:nvSpPr>
        <p:spPr>
          <a:xfrm>
            <a:off x="2359152" y="1124712"/>
            <a:ext cx="491947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1" i="0" dirty="0">
                <a:solidFill>
                  <a:srgbClr val="222C36"/>
                </a:solidFill>
                <a:latin typeface="Arial"/>
              </a:rPr>
              <a:t>MỤC TIÊU NGHỀ NGHIỆP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98D3CC3-79DE-AAAF-1CD4-ACDDC606DD1A}"/>
              </a:ext>
            </a:extLst>
          </p:cNvPr>
          <p:cNvSpPr txBox="1"/>
          <p:nvPr/>
        </p:nvSpPr>
        <p:spPr>
          <a:xfrm>
            <a:off x="2359152" y="1337614"/>
            <a:ext cx="4919472" cy="8947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1000" dirty="0">
                <a:solidFill>
                  <a:srgbClr val="222C36"/>
                </a:solidFill>
                <a:cs typeface="Arial" panose="020B0604020202020204" pitchFamily="34" charset="0"/>
              </a:rPr>
              <a:t>Với </a:t>
            </a:r>
            <a:r>
              <a:rPr lang="vi-VN" sz="1000" b="1" dirty="0">
                <a:solidFill>
                  <a:srgbClr val="222C36"/>
                </a:solidFill>
                <a:cs typeface="Arial" panose="020B0604020202020204" pitchFamily="34" charset="0"/>
              </a:rPr>
              <a:t>3 năm kinh nghiệm Trình dược viên</a:t>
            </a:r>
            <a:r>
              <a:rPr lang="vi-VN" sz="1000" dirty="0">
                <a:solidFill>
                  <a:srgbClr val="222C36"/>
                </a:solidFill>
                <a:cs typeface="Arial" panose="020B0604020202020204" pitchFamily="34" charset="0"/>
              </a:rPr>
              <a:t>, tôi đã xây dựng quan hệ với </a:t>
            </a:r>
            <a:r>
              <a:rPr lang="vi-VN" sz="1000" b="1" dirty="0">
                <a:solidFill>
                  <a:srgbClr val="222C36"/>
                </a:solidFill>
                <a:cs typeface="Arial" panose="020B0604020202020204" pitchFamily="34" charset="0"/>
              </a:rPr>
              <a:t>150+ nhà thuốc tại Hà Nội</a:t>
            </a:r>
            <a:r>
              <a:rPr lang="vi-VN" sz="1000" dirty="0">
                <a:solidFill>
                  <a:srgbClr val="222C36"/>
                </a:solidFill>
                <a:cs typeface="Arial" panose="020B0604020202020204" pitchFamily="34" charset="0"/>
              </a:rPr>
              <a:t> và đạt trên </a:t>
            </a:r>
            <a:r>
              <a:rPr lang="vi-VN" sz="1000" b="1" dirty="0">
                <a:solidFill>
                  <a:srgbClr val="222C36"/>
                </a:solidFill>
                <a:cs typeface="Arial" panose="020B0604020202020204" pitchFamily="34" charset="0"/>
              </a:rPr>
              <a:t>120% KPI doanh số</a:t>
            </a:r>
            <a:r>
              <a:rPr lang="vi-VN" sz="1000" dirty="0">
                <a:solidFill>
                  <a:srgbClr val="222C36"/>
                </a:solidFill>
                <a:cs typeface="Arial" panose="020B0604020202020204" pitchFamily="34" charset="0"/>
              </a:rPr>
              <a:t> trong hai quý cuối năm 2024. Mục tiêu trong 3 năm tới là phát triển lên vị trí </a:t>
            </a:r>
            <a:r>
              <a:rPr lang="vi-VN" sz="1000" b="1" dirty="0">
                <a:solidFill>
                  <a:srgbClr val="222C36"/>
                </a:solidFill>
                <a:cs typeface="Arial" panose="020B0604020202020204" pitchFamily="34" charset="0"/>
              </a:rPr>
              <a:t>Trưởng nhóm Trình dược viên</a:t>
            </a:r>
            <a:r>
              <a:rPr lang="vi-VN" sz="1000" dirty="0">
                <a:solidFill>
                  <a:srgbClr val="222C36"/>
                </a:solidFill>
                <a:cs typeface="Arial" panose="020B0604020202020204" pitchFamily="34" charset="0"/>
              </a:rPr>
              <a:t>, góp phần nâng cao doanh số và mở rộng thị trường cho công ty.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61E7846-7DBC-B6EC-3773-91C15BEA72A1}"/>
              </a:ext>
            </a:extLst>
          </p:cNvPr>
          <p:cNvSpPr txBox="1"/>
          <p:nvPr/>
        </p:nvSpPr>
        <p:spPr>
          <a:xfrm>
            <a:off x="2359152" y="2376480"/>
            <a:ext cx="4919472" cy="202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1" i="0" dirty="0">
                <a:solidFill>
                  <a:srgbClr val="222C36"/>
                </a:solidFill>
                <a:latin typeface="Arial"/>
              </a:rPr>
              <a:t>KINH NGHIỆM LÀM VIỆC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9011F4F3-E981-E966-75F1-C8102AD2C0AE}"/>
              </a:ext>
            </a:extLst>
          </p:cNvPr>
          <p:cNvSpPr/>
          <p:nvPr/>
        </p:nvSpPr>
        <p:spPr>
          <a:xfrm>
            <a:off x="2359152" y="2681120"/>
            <a:ext cx="4919472" cy="15240"/>
          </a:xfrm>
          <a:prstGeom prst="rect">
            <a:avLst/>
          </a:prstGeom>
          <a:solidFill>
            <a:srgbClr val="CA97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DA93DBBC-A7A1-21D9-4423-973306220C4F}"/>
              </a:ext>
            </a:extLst>
          </p:cNvPr>
          <p:cNvSpPr/>
          <p:nvPr/>
        </p:nvSpPr>
        <p:spPr>
          <a:xfrm>
            <a:off x="155447" y="338326"/>
            <a:ext cx="1719073" cy="1719073"/>
          </a:xfrm>
          <a:prstGeom prst="ellipse">
            <a:avLst/>
          </a:prstGeom>
          <a:solidFill>
            <a:srgbClr val="354C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DA224B5-D011-862E-843A-AD018CC1D3F9}"/>
              </a:ext>
            </a:extLst>
          </p:cNvPr>
          <p:cNvSpPr txBox="1"/>
          <p:nvPr/>
        </p:nvSpPr>
        <p:spPr>
          <a:xfrm>
            <a:off x="182880" y="2861926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>
                <a:solidFill>
                  <a:srgbClr val="FFFFFF"/>
                </a:solidFill>
                <a:latin typeface="Arial"/>
              </a:rPr>
              <a:t>☎ 09xx xxx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xxx</a:t>
            </a:r>
            <a:endParaRPr sz="10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59722E2-F2D4-76F8-7A2A-50BE824CEA04}"/>
              </a:ext>
            </a:extLst>
          </p:cNvPr>
          <p:cNvSpPr txBox="1"/>
          <p:nvPr/>
        </p:nvSpPr>
        <p:spPr>
          <a:xfrm>
            <a:off x="182880" y="3127102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>
                <a:solidFill>
                  <a:srgbClr val="FFFFFF"/>
                </a:solidFill>
                <a:latin typeface="Arial"/>
              </a:rPr>
              <a:t>✉ email@example.com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909D73AA-691A-04E9-5748-6DD21582A1DD}"/>
              </a:ext>
            </a:extLst>
          </p:cNvPr>
          <p:cNvSpPr txBox="1"/>
          <p:nvPr/>
        </p:nvSpPr>
        <p:spPr>
          <a:xfrm>
            <a:off x="182880" y="3392278"/>
            <a:ext cx="1764792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dirty="0">
                <a:solidFill>
                  <a:srgbClr val="FFFFFF"/>
                </a:solidFill>
                <a:latin typeface="Arial"/>
              </a:rPr>
              <a:t>⌖ Hà </a:t>
            </a:r>
            <a:r>
              <a:rPr sz="1000" b="0" dirty="0" err="1">
                <a:solidFill>
                  <a:srgbClr val="FFFFFF"/>
                </a:solidFill>
                <a:latin typeface="Arial"/>
              </a:rPr>
              <a:t>Nội</a:t>
            </a:r>
            <a:r>
              <a:rPr sz="1000" b="0" dirty="0">
                <a:solidFill>
                  <a:srgbClr val="FFFFFF"/>
                </a:solidFill>
                <a:latin typeface="Arial"/>
              </a:rPr>
              <a:t> / TP.HCM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20E9F66A-59CD-315F-BA59-C62D683AF1D1}"/>
              </a:ext>
            </a:extLst>
          </p:cNvPr>
          <p:cNvSpPr txBox="1"/>
          <p:nvPr/>
        </p:nvSpPr>
        <p:spPr>
          <a:xfrm>
            <a:off x="182880" y="7710630"/>
            <a:ext cx="1719072" cy="6639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 i="0" dirty="0" err="1">
                <a:solidFill>
                  <a:srgbClr val="FFFFFF"/>
                </a:solidFill>
                <a:latin typeface="Arial"/>
              </a:rPr>
              <a:t>Nâng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cao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năng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lực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quản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trị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cho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Quản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lý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cấp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trung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–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Tổ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chức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Giáo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dục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&amp; Đào </a:t>
            </a:r>
            <a:r>
              <a:rPr sz="1000" b="0" i="0" dirty="0" err="1">
                <a:solidFill>
                  <a:srgbClr val="FFFFFF"/>
                </a:solidFill>
                <a:latin typeface="Arial"/>
              </a:rPr>
              <a:t>tạo</a:t>
            </a:r>
            <a:r>
              <a:rPr sz="1000" b="0" i="0" dirty="0">
                <a:solidFill>
                  <a:srgbClr val="FFFFFF"/>
                </a:solidFill>
                <a:latin typeface="Arial"/>
              </a:rPr>
              <a:t> PTI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9983101-7093-B713-438F-CF77CE863BA9}"/>
              </a:ext>
            </a:extLst>
          </p:cNvPr>
          <p:cNvGrpSpPr/>
          <p:nvPr/>
        </p:nvGrpSpPr>
        <p:grpSpPr>
          <a:xfrm>
            <a:off x="2377440" y="2807810"/>
            <a:ext cx="4821152" cy="2492351"/>
            <a:chOff x="2450592" y="1793740"/>
            <a:chExt cx="4821152" cy="2492351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5A22EA6-9C96-606F-A9E7-54470A5C2013}"/>
                </a:ext>
              </a:extLst>
            </p:cNvPr>
            <p:cNvSpPr txBox="1"/>
            <p:nvPr/>
          </p:nvSpPr>
          <p:spPr>
            <a:xfrm>
              <a:off x="2450592" y="1793740"/>
              <a:ext cx="4821152" cy="49084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dirty="0">
                  <a:solidFill>
                    <a:srgbClr val="222C3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CÔNG TY ABC	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                                                      </a:t>
              </a:r>
              <a:r>
                <a:rPr lang="en-US" sz="1000" b="1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04/2024 – 07/2026</a:t>
              </a:r>
              <a:endParaRPr lang="en-US" sz="10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200000"/>
                </a:lnSpc>
              </a:pPr>
              <a:r>
                <a:rPr lang="en-US" sz="1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TRÌNH DƯỢC VIÊN OTC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62A90F4A-AD22-9B12-26A3-D0D110CBCB01}"/>
                </a:ext>
              </a:extLst>
            </p:cNvPr>
            <p:cNvSpPr txBox="1"/>
            <p:nvPr/>
          </p:nvSpPr>
          <p:spPr>
            <a:xfrm>
              <a:off x="2450592" y="2361269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Chủ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tìm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kiếm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xây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dựng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duy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mối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hệ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tích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tại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tiềm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5DCE6A75-76CC-46B5-B608-B577E3337396}"/>
                </a:ext>
              </a:extLst>
            </p:cNvPr>
            <p:cNvSpPr txBox="1"/>
            <p:nvPr/>
          </p:nvSpPr>
          <p:spPr>
            <a:xfrm>
              <a:off x="2450592" y="2879825"/>
              <a:ext cx="482115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Nghiên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cứu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mở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thị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trường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5D0A87B-6908-C93E-F8C3-297E5C30FBE1}"/>
                </a:ext>
              </a:extLst>
            </p:cNvPr>
            <p:cNvSpPr txBox="1"/>
            <p:nvPr/>
          </p:nvSpPr>
          <p:spPr>
            <a:xfrm>
              <a:off x="2450592" y="3108957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tiếp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dược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chương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khuyến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Công ty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mục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tiêu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bệnh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nhà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thuốc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0475421C-8290-4BDB-0F2A-B50FAD912CAB}"/>
                </a:ext>
              </a:extLst>
            </p:cNvPr>
            <p:cNvSpPr txBox="1"/>
            <p:nvPr/>
          </p:nvSpPr>
          <p:spPr>
            <a:xfrm>
              <a:off x="2450592" y="3600969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quyết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vấn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liên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giao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thanh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toán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F6C007A3-FDC6-1BE9-9ADE-70957F0986E9}"/>
                </a:ext>
              </a:extLst>
            </p:cNvPr>
            <p:cNvSpPr txBox="1"/>
            <p:nvPr/>
          </p:nvSpPr>
          <p:spPr>
            <a:xfrm>
              <a:off x="2450592" y="4132203"/>
              <a:ext cx="4784576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Hỗ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trợ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marketing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quảng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bá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ty.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B786EB5E-A90B-95A5-8219-7E833154C651}"/>
              </a:ext>
            </a:extLst>
          </p:cNvPr>
          <p:cNvGrpSpPr/>
          <p:nvPr/>
        </p:nvGrpSpPr>
        <p:grpSpPr>
          <a:xfrm>
            <a:off x="2359152" y="5592410"/>
            <a:ext cx="4821152" cy="2492351"/>
            <a:chOff x="2450592" y="1793740"/>
            <a:chExt cx="4821152" cy="2492351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8030E680-5ABD-1662-E798-7488849AD828}"/>
                </a:ext>
              </a:extLst>
            </p:cNvPr>
            <p:cNvSpPr txBox="1"/>
            <p:nvPr/>
          </p:nvSpPr>
          <p:spPr>
            <a:xfrm>
              <a:off x="2450592" y="1793740"/>
              <a:ext cx="4821152" cy="49084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dirty="0">
                  <a:solidFill>
                    <a:srgbClr val="222C3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CÔNG TY ABC	</a:t>
              </a:r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                                                      </a:t>
              </a:r>
              <a:r>
                <a:rPr lang="en-US" sz="1000" b="1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04/2024 – 07/2026</a:t>
              </a:r>
              <a:endParaRPr lang="en-US" sz="10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200000"/>
                </a:lnSpc>
              </a:pPr>
              <a:r>
                <a:rPr lang="en-US" sz="1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TRÌNH DƯỢC VIÊN OTC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33DBABCD-5F59-5AFF-9500-AD69E1E0CCE0}"/>
                </a:ext>
              </a:extLst>
            </p:cNvPr>
            <p:cNvSpPr txBox="1"/>
            <p:nvPr/>
          </p:nvSpPr>
          <p:spPr>
            <a:xfrm>
              <a:off x="2450592" y="2361269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Chủ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tìm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kiếm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xây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dựng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duy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mối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hệ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tích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tại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tiềm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1399BAC2-2935-2B44-CA5C-BBCDCA8AA51C}"/>
                </a:ext>
              </a:extLst>
            </p:cNvPr>
            <p:cNvSpPr txBox="1"/>
            <p:nvPr/>
          </p:nvSpPr>
          <p:spPr>
            <a:xfrm>
              <a:off x="2450592" y="2879825"/>
              <a:ext cx="4821152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Nghiên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cứu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mở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thị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trường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251E6FFA-42E6-1556-9F3A-C686C072C34D}"/>
                </a:ext>
              </a:extLst>
            </p:cNvPr>
            <p:cNvSpPr txBox="1"/>
            <p:nvPr/>
          </p:nvSpPr>
          <p:spPr>
            <a:xfrm>
              <a:off x="2450592" y="3108957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Trực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tiếp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chào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dược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chương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trình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khuyến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Công ty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tới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khách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mục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tiêu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bệnh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viện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nhà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thuốc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268960F1-9BF8-1662-C7A8-864B68A86103}"/>
                </a:ext>
              </a:extLst>
            </p:cNvPr>
            <p:cNvSpPr txBox="1"/>
            <p:nvPr/>
          </p:nvSpPr>
          <p:spPr>
            <a:xfrm>
              <a:off x="2450592" y="3600969"/>
              <a:ext cx="4821152" cy="4331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quyết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vấn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đề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sinh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liên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đến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đơn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giao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hàng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thanh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toán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3CD599C8-F276-65F3-2CCC-73EE87E52788}"/>
                </a:ext>
              </a:extLst>
            </p:cNvPr>
            <p:cNvSpPr txBox="1"/>
            <p:nvPr/>
          </p:nvSpPr>
          <p:spPr>
            <a:xfrm>
              <a:off x="2450592" y="4132203"/>
              <a:ext cx="4784576" cy="15388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171450" lvl="0" indent="-171450" algn="just">
                <a:buFont typeface="Arial" panose="020B0604020202020204" pitchFamily="34" charset="0"/>
                <a:buChar char="•"/>
              </a:pP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Hỗ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trợ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marketing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quảng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bá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sản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phẩm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ty.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426</Words>
  <Application>Microsoft Office PowerPoint</Application>
  <PresentationFormat>Custom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Dang Xuan Thanh</cp:lastModifiedBy>
  <cp:revision>4</cp:revision>
  <dcterms:created xsi:type="dcterms:W3CDTF">2013-01-27T09:14:16Z</dcterms:created>
  <dcterms:modified xsi:type="dcterms:W3CDTF">2026-08-26T08:59:07Z</dcterms:modified>
  <cp:category/>
</cp:coreProperties>
</file>