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62850" cy="10688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7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2910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Rectangle: Top Corners Rounded 144">
            <a:extLst>
              <a:ext uri="{FF2B5EF4-FFF2-40B4-BE49-F238E27FC236}">
                <a16:creationId xmlns:a16="http://schemas.microsoft.com/office/drawing/2014/main" id="{02C9D0F6-4259-F644-5F57-35621D4220EA}"/>
              </a:ext>
            </a:extLst>
          </p:cNvPr>
          <p:cNvSpPr/>
          <p:nvPr/>
        </p:nvSpPr>
        <p:spPr>
          <a:xfrm rot="10800000">
            <a:off x="384810" y="-3"/>
            <a:ext cx="2193798" cy="2692595"/>
          </a:xfrm>
          <a:prstGeom prst="round2SameRect">
            <a:avLst/>
          </a:prstGeom>
          <a:solidFill>
            <a:srgbClr val="B870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209360" y="451660"/>
            <a:ext cx="3785799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100" b="1" i="0">
                <a:solidFill>
                  <a:srgbClr val="2F2F2F"/>
                </a:solidFill>
                <a:latin typeface="Arial"/>
              </a:rPr>
              <a:t>Đỗ Quỳnh An Nhiên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208180" y="938205"/>
            <a:ext cx="374126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 dirty="0">
                <a:solidFill>
                  <a:srgbClr val="B8702F"/>
                </a:solidFill>
                <a:latin typeface="Arial"/>
              </a:rPr>
              <a:t>CHUYÊN VIÊN MARKETING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212432" y="1354434"/>
            <a:ext cx="3901600" cy="1354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/>
            <a:r>
              <a:rPr sz="1100" b="0" i="0" dirty="0">
                <a:solidFill>
                  <a:srgbClr val="2F2F2F"/>
                </a:solidFill>
                <a:latin typeface="Arial"/>
              </a:rPr>
              <a:t>Chuyên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viên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Marketing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với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5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năm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kinh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nghiệm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trong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lĩnh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vực</a:t>
            </a:r>
            <a:r>
              <a:rPr lang="en-US" sz="110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thương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mại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,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đầu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tư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.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Có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khả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năng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lên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chiến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lược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,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lập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kế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hoạch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và</a:t>
            </a:r>
            <a:r>
              <a:rPr lang="en-US" sz="110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triển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khai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các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hoạt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động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Marketing online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và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offline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hiệu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quả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.
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Mong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muốn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ứng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tuyển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vào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Quý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công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ty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tại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vị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trí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chuyên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viên</a:t>
            </a:r>
            <a:r>
              <a:rPr lang="en-US" sz="110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Marketing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để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có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cơ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hội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phát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triển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sâu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rộng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hơn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nữa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kỹ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năng</a:t>
            </a:r>
            <a:r>
              <a:rPr lang="en-US" sz="110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chuyên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môn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,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cũng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như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đóng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góp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vào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sự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phát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triển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chung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của</a:t>
            </a:r>
            <a:r>
              <a:rPr lang="en-US" sz="110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doanh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0" i="0" dirty="0" err="1">
                <a:solidFill>
                  <a:srgbClr val="2F2F2F"/>
                </a:solidFill>
                <a:latin typeface="Arial"/>
              </a:rPr>
              <a:t>nghiệp</a:t>
            </a:r>
            <a:r>
              <a:rPr sz="1100" b="0" i="0" dirty="0">
                <a:solidFill>
                  <a:srgbClr val="2F2F2F"/>
                </a:solidFill>
                <a:latin typeface="Arial"/>
              </a:rPr>
              <a:t>.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66344" y="3079428"/>
            <a:ext cx="2212848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2F2F2F"/>
                </a:solidFill>
                <a:latin typeface="Arial"/>
              </a:rPr>
              <a:t>Thông tin cá nhân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66344" y="3426900"/>
            <a:ext cx="1681764" cy="22860"/>
          </a:xfrm>
          <a:prstGeom prst="rect">
            <a:avLst/>
          </a:prstGeom>
          <a:solidFill>
            <a:srgbClr val="BC96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103" name="Oval 102"/>
          <p:cNvSpPr/>
          <p:nvPr/>
        </p:nvSpPr>
        <p:spPr>
          <a:xfrm>
            <a:off x="466344" y="3564060"/>
            <a:ext cx="219456" cy="219456"/>
          </a:xfrm>
          <a:prstGeom prst="ellipse">
            <a:avLst/>
          </a:prstGeom>
          <a:solidFill>
            <a:srgbClr val="B870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104" name="TextBox 103"/>
          <p:cNvSpPr txBox="1"/>
          <p:nvPr/>
        </p:nvSpPr>
        <p:spPr>
          <a:xfrm>
            <a:off x="507492" y="3596064"/>
            <a:ext cx="13716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☎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13816" y="3591492"/>
            <a:ext cx="1810512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2F2F2F"/>
                </a:solidFill>
                <a:latin typeface="Arial"/>
              </a:rPr>
              <a:t>(024) 6680 5588</a:t>
            </a:r>
          </a:p>
        </p:txBody>
      </p:sp>
      <p:sp>
        <p:nvSpPr>
          <p:cNvPr id="106" name="Oval 105"/>
          <p:cNvSpPr/>
          <p:nvPr/>
        </p:nvSpPr>
        <p:spPr>
          <a:xfrm>
            <a:off x="466344" y="3948108"/>
            <a:ext cx="219456" cy="219456"/>
          </a:xfrm>
          <a:prstGeom prst="ellipse">
            <a:avLst/>
          </a:prstGeom>
          <a:solidFill>
            <a:srgbClr val="B870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107" name="TextBox 106"/>
          <p:cNvSpPr txBox="1"/>
          <p:nvPr/>
        </p:nvSpPr>
        <p:spPr>
          <a:xfrm>
            <a:off x="507492" y="3980112"/>
            <a:ext cx="13716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✉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13816" y="3975540"/>
            <a:ext cx="1810512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2F2F2F"/>
                </a:solidFill>
                <a:latin typeface="Arial"/>
              </a:rPr>
              <a:t>hotro@topcv.vn</a:t>
            </a:r>
          </a:p>
        </p:txBody>
      </p:sp>
      <p:sp>
        <p:nvSpPr>
          <p:cNvPr id="109" name="Oval 108"/>
          <p:cNvSpPr/>
          <p:nvPr/>
        </p:nvSpPr>
        <p:spPr>
          <a:xfrm>
            <a:off x="466344" y="4332156"/>
            <a:ext cx="219456" cy="219456"/>
          </a:xfrm>
          <a:prstGeom prst="ellipse">
            <a:avLst/>
          </a:prstGeom>
          <a:solidFill>
            <a:srgbClr val="B870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110" name="TextBox 109"/>
          <p:cNvSpPr txBox="1"/>
          <p:nvPr/>
        </p:nvSpPr>
        <p:spPr>
          <a:xfrm>
            <a:off x="507492" y="4364160"/>
            <a:ext cx="13716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●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813816" y="4359588"/>
            <a:ext cx="1810512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2F2F2F"/>
                </a:solidFill>
                <a:latin typeface="Arial"/>
              </a:rPr>
              <a:t>be.net/tencuaban</a:t>
            </a:r>
          </a:p>
        </p:txBody>
      </p:sp>
      <p:sp>
        <p:nvSpPr>
          <p:cNvPr id="112" name="Oval 111"/>
          <p:cNvSpPr/>
          <p:nvPr/>
        </p:nvSpPr>
        <p:spPr>
          <a:xfrm>
            <a:off x="466344" y="4716204"/>
            <a:ext cx="219456" cy="219456"/>
          </a:xfrm>
          <a:prstGeom prst="ellipse">
            <a:avLst/>
          </a:prstGeom>
          <a:solidFill>
            <a:srgbClr val="B870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113" name="TextBox 112"/>
          <p:cNvSpPr txBox="1"/>
          <p:nvPr/>
        </p:nvSpPr>
        <p:spPr>
          <a:xfrm>
            <a:off x="507492" y="4748208"/>
            <a:ext cx="13716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rial"/>
              </a:rPr>
              <a:t>●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813816" y="4743636"/>
            <a:ext cx="1810512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2F2F2F"/>
                </a:solidFill>
                <a:latin typeface="Arial"/>
              </a:rPr>
              <a:t>Ba Đình, Hà Nội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66344" y="5109396"/>
            <a:ext cx="2212848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2F2F2F"/>
                </a:solidFill>
                <a:latin typeface="Arial"/>
              </a:rPr>
              <a:t>Học vấn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466344" y="5456868"/>
            <a:ext cx="1681764" cy="22860"/>
          </a:xfrm>
          <a:prstGeom prst="rect">
            <a:avLst/>
          </a:prstGeom>
          <a:solidFill>
            <a:srgbClr val="BC96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117" name="TextBox 116"/>
          <p:cNvSpPr txBox="1"/>
          <p:nvPr/>
        </p:nvSpPr>
        <p:spPr>
          <a:xfrm>
            <a:off x="466344" y="5603172"/>
            <a:ext cx="210312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B8702F"/>
                </a:solidFill>
                <a:latin typeface="Arial"/>
              </a:rPr>
              <a:t>Đại học TopCV | 2016  -  2020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466344" y="5895780"/>
            <a:ext cx="210312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2F2F2F"/>
                </a:solidFill>
                <a:latin typeface="Arial"/>
              </a:rPr>
              <a:t>CHUYÊN NGÀNH MARKETING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66344" y="6179244"/>
            <a:ext cx="210312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2F2F2F"/>
                </a:solidFill>
                <a:latin typeface="Arial"/>
              </a:rPr>
              <a:t>Tốt nghiệp loại: Giỏi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66344" y="6645588"/>
            <a:ext cx="2212848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 dirty="0" err="1">
                <a:solidFill>
                  <a:srgbClr val="2F2F2F"/>
                </a:solidFill>
                <a:latin typeface="Arial"/>
              </a:rPr>
              <a:t>Kỹ</a:t>
            </a:r>
            <a:r>
              <a:rPr sz="1100" b="1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1" i="0" dirty="0" err="1">
                <a:solidFill>
                  <a:srgbClr val="2F2F2F"/>
                </a:solidFill>
                <a:latin typeface="Arial"/>
              </a:rPr>
              <a:t>năng</a:t>
            </a:r>
            <a:endParaRPr sz="1100" b="1" i="0" dirty="0">
              <a:solidFill>
                <a:srgbClr val="2F2F2F"/>
              </a:solidFill>
              <a:latin typeface="Arial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466344" y="6993060"/>
            <a:ext cx="1681764" cy="22860"/>
          </a:xfrm>
          <a:prstGeom prst="rect">
            <a:avLst/>
          </a:prstGeom>
          <a:solidFill>
            <a:srgbClr val="BC96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122" name="TextBox 121"/>
          <p:cNvSpPr txBox="1"/>
          <p:nvPr/>
        </p:nvSpPr>
        <p:spPr>
          <a:xfrm>
            <a:off x="466344" y="7121076"/>
            <a:ext cx="214884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2F2F2F"/>
                </a:solidFill>
                <a:latin typeface="Arial"/>
              </a:rPr>
              <a:t>Kỹ năng giao tiếp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466344" y="7450259"/>
            <a:ext cx="214884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2F2F2F"/>
                </a:solidFill>
                <a:latin typeface="Arial"/>
              </a:rPr>
              <a:t>Kỹ năng làm việc nhóm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66344" y="7779443"/>
            <a:ext cx="214884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2F2F2F"/>
                </a:solidFill>
                <a:latin typeface="Arial"/>
              </a:rPr>
              <a:t>Kỹ năng giải quyết vấn đề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466344" y="8108627"/>
            <a:ext cx="214884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2F2F2F"/>
                </a:solidFill>
                <a:latin typeface="Arial"/>
              </a:rPr>
              <a:t>Kỹ năng quản lý thời gian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66344" y="8437811"/>
            <a:ext cx="214884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2F2F2F"/>
                </a:solidFill>
                <a:latin typeface="Arial"/>
              </a:rPr>
              <a:t>Kỹ năng tin học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75488" y="9705468"/>
            <a:ext cx="214884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1100" dirty="0" err="1">
                <a:solidFill>
                  <a:srgbClr val="2F2F2F"/>
                </a:solidFill>
                <a:latin typeface="Arial"/>
              </a:rPr>
              <a:t>Toeic</a:t>
            </a:r>
            <a:r>
              <a:rPr lang="en-US" sz="1100" dirty="0">
                <a:solidFill>
                  <a:srgbClr val="2F2F2F"/>
                </a:solidFill>
                <a:latin typeface="Arial"/>
              </a:rPr>
              <a:t> 600</a:t>
            </a:r>
            <a:endParaRPr sz="1100" b="0" i="0" dirty="0">
              <a:solidFill>
                <a:srgbClr val="2F2F2F"/>
              </a:solidFill>
              <a:latin typeface="Arial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466344" y="8913814"/>
            <a:ext cx="2212848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2F2F2F"/>
                </a:solidFill>
                <a:latin typeface="Arial"/>
              </a:rPr>
              <a:t>Chứng chỉ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466344" y="9261286"/>
            <a:ext cx="1681764" cy="22860"/>
          </a:xfrm>
          <a:prstGeom prst="rect">
            <a:avLst/>
          </a:prstGeom>
          <a:solidFill>
            <a:srgbClr val="BC96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130" name="TextBox 129"/>
          <p:cNvSpPr txBox="1"/>
          <p:nvPr/>
        </p:nvSpPr>
        <p:spPr>
          <a:xfrm>
            <a:off x="466344" y="9380158"/>
            <a:ext cx="91440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 dirty="0">
                <a:solidFill>
                  <a:srgbClr val="B8702F"/>
                </a:solidFill>
                <a:latin typeface="Arial"/>
              </a:rPr>
              <a:t>2022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971800" y="3079428"/>
            <a:ext cx="420624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2F2F2F"/>
                </a:solidFill>
                <a:latin typeface="Arial"/>
              </a:rPr>
              <a:t>Kinh nghiệm làm việc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2971800" y="3426900"/>
            <a:ext cx="3196742" cy="22860"/>
          </a:xfrm>
          <a:prstGeom prst="rect">
            <a:avLst/>
          </a:prstGeom>
          <a:solidFill>
            <a:srgbClr val="BC96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133" name="TextBox 132"/>
          <p:cNvSpPr txBox="1"/>
          <p:nvPr/>
        </p:nvSpPr>
        <p:spPr>
          <a:xfrm>
            <a:off x="2971800" y="3582348"/>
            <a:ext cx="4187952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B8702F"/>
                </a:solidFill>
                <a:latin typeface="Arial"/>
              </a:rPr>
              <a:t>SVT Investment &amp; Development Co., Ltd | 12/2021 - Nay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2971800" y="3865812"/>
            <a:ext cx="402336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2F2F2F"/>
                </a:solidFill>
                <a:latin typeface="Arial"/>
              </a:rPr>
              <a:t>CHUYÊN VIÊN MARKETING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3044952" y="4140132"/>
            <a:ext cx="4069080" cy="20954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just">
              <a:spcAft>
                <a:spcPts val="120"/>
              </a:spcAft>
              <a:buFont typeface="Arial" panose="020B0604020202020204" pitchFamily="34" charset="0"/>
              <a:buChar char="•"/>
              <a:defRPr sz="715">
                <a:solidFill>
                  <a:srgbClr val="2F2F2F"/>
                </a:solidFill>
                <a:latin typeface="Arial"/>
              </a:defRPr>
            </a:pPr>
            <a:r>
              <a:rPr sz="1100" dirty="0" err="1"/>
              <a:t>Nghiên</a:t>
            </a:r>
            <a:r>
              <a:rPr sz="1100" dirty="0"/>
              <a:t> </a:t>
            </a:r>
            <a:r>
              <a:rPr sz="1100" dirty="0" err="1"/>
              <a:t>cứu</a:t>
            </a:r>
            <a:r>
              <a:rPr sz="1100" dirty="0"/>
              <a:t> </a:t>
            </a:r>
            <a:r>
              <a:rPr sz="1100" dirty="0" err="1"/>
              <a:t>và</a:t>
            </a:r>
            <a:r>
              <a:rPr sz="1100" dirty="0"/>
              <a:t> </a:t>
            </a:r>
            <a:r>
              <a:rPr sz="1100" dirty="0" err="1"/>
              <a:t>khảo</a:t>
            </a:r>
            <a:r>
              <a:rPr sz="1100" dirty="0"/>
              <a:t> </a:t>
            </a:r>
            <a:r>
              <a:rPr sz="1100" dirty="0" err="1"/>
              <a:t>sát</a:t>
            </a:r>
            <a:r>
              <a:rPr sz="1100" dirty="0"/>
              <a:t> </a:t>
            </a:r>
            <a:r>
              <a:rPr sz="1100" dirty="0" err="1"/>
              <a:t>nhu</a:t>
            </a:r>
            <a:r>
              <a:rPr sz="1100" dirty="0"/>
              <a:t> </a:t>
            </a:r>
            <a:r>
              <a:rPr sz="1100" dirty="0" err="1"/>
              <a:t>cầu</a:t>
            </a:r>
            <a:r>
              <a:rPr sz="1100" dirty="0"/>
              <a:t>, </a:t>
            </a:r>
            <a:r>
              <a:rPr sz="1100" dirty="0" err="1"/>
              <a:t>thói</a:t>
            </a:r>
            <a:r>
              <a:rPr sz="1100" dirty="0"/>
              <a:t> </a:t>
            </a:r>
            <a:r>
              <a:rPr sz="1100" dirty="0" err="1"/>
              <a:t>quen</a:t>
            </a:r>
            <a:r>
              <a:rPr sz="1100" dirty="0"/>
              <a:t>, </a:t>
            </a:r>
            <a:r>
              <a:rPr sz="1100" dirty="0" err="1"/>
              <a:t>thị</a:t>
            </a:r>
            <a:r>
              <a:rPr sz="1100" dirty="0"/>
              <a:t> </a:t>
            </a:r>
            <a:r>
              <a:rPr sz="1100" dirty="0" err="1"/>
              <a:t>hiếu</a:t>
            </a:r>
            <a:r>
              <a:rPr sz="1100" dirty="0"/>
              <a:t> </a:t>
            </a:r>
            <a:r>
              <a:rPr sz="1100" dirty="0" err="1"/>
              <a:t>của</a:t>
            </a:r>
            <a:r>
              <a:rPr sz="1100" dirty="0"/>
              <a:t> </a:t>
            </a:r>
            <a:r>
              <a:rPr sz="1100" dirty="0" err="1"/>
              <a:t>người</a:t>
            </a:r>
            <a:r>
              <a:rPr sz="1100" dirty="0"/>
              <a:t> </a:t>
            </a:r>
            <a:r>
              <a:rPr sz="1100" dirty="0" err="1"/>
              <a:t>tiêu</a:t>
            </a:r>
            <a:r>
              <a:rPr sz="1100" dirty="0"/>
              <a:t> </a:t>
            </a:r>
            <a:r>
              <a:rPr sz="1100" dirty="0" err="1"/>
              <a:t>dùng</a:t>
            </a:r>
            <a:r>
              <a:rPr sz="1100" dirty="0"/>
              <a:t>.</a:t>
            </a:r>
          </a:p>
          <a:p>
            <a:pPr marL="171450" indent="-171450" algn="just">
              <a:spcAft>
                <a:spcPts val="120"/>
              </a:spcAft>
              <a:buFont typeface="Arial" panose="020B0604020202020204" pitchFamily="34" charset="0"/>
              <a:buChar char="•"/>
              <a:defRPr sz="715">
                <a:solidFill>
                  <a:srgbClr val="2F2F2F"/>
                </a:solidFill>
                <a:latin typeface="Arial"/>
              </a:defRPr>
            </a:pPr>
            <a:r>
              <a:rPr sz="1100" dirty="0" err="1"/>
              <a:t>Lên</a:t>
            </a:r>
            <a:r>
              <a:rPr sz="1100" dirty="0"/>
              <a:t> ý </a:t>
            </a:r>
            <a:r>
              <a:rPr sz="1100" dirty="0" err="1"/>
              <a:t>tưởng</a:t>
            </a:r>
            <a:r>
              <a:rPr sz="1100" dirty="0"/>
              <a:t>, </a:t>
            </a:r>
            <a:r>
              <a:rPr sz="1100" dirty="0" err="1"/>
              <a:t>lập</a:t>
            </a:r>
            <a:r>
              <a:rPr sz="1100" dirty="0"/>
              <a:t> </a:t>
            </a:r>
            <a:r>
              <a:rPr sz="1100" dirty="0" err="1"/>
              <a:t>kế</a:t>
            </a:r>
            <a:r>
              <a:rPr sz="1100" dirty="0"/>
              <a:t> </a:t>
            </a:r>
            <a:r>
              <a:rPr sz="1100" dirty="0" err="1"/>
              <a:t>hoạch</a:t>
            </a:r>
            <a:r>
              <a:rPr sz="1100" dirty="0"/>
              <a:t> </a:t>
            </a:r>
            <a:r>
              <a:rPr sz="1100" dirty="0" err="1"/>
              <a:t>và</a:t>
            </a:r>
            <a:r>
              <a:rPr sz="1100" dirty="0"/>
              <a:t> </a:t>
            </a:r>
            <a:r>
              <a:rPr sz="1100" dirty="0" err="1"/>
              <a:t>phối</a:t>
            </a:r>
            <a:r>
              <a:rPr sz="1100" dirty="0"/>
              <a:t> </a:t>
            </a:r>
            <a:r>
              <a:rPr sz="1100" dirty="0" err="1"/>
              <a:t>hợp</a:t>
            </a:r>
            <a:r>
              <a:rPr sz="1100" dirty="0"/>
              <a:t> </a:t>
            </a:r>
            <a:r>
              <a:rPr sz="1100" dirty="0" err="1"/>
              <a:t>với</a:t>
            </a:r>
            <a:r>
              <a:rPr sz="1100" dirty="0"/>
              <a:t> </a:t>
            </a:r>
            <a:r>
              <a:rPr sz="1100" dirty="0" err="1"/>
              <a:t>các</a:t>
            </a:r>
            <a:r>
              <a:rPr sz="1100" dirty="0"/>
              <a:t> </a:t>
            </a:r>
            <a:r>
              <a:rPr sz="1100" dirty="0" err="1"/>
              <a:t>bộ</a:t>
            </a:r>
            <a:r>
              <a:rPr sz="1100" dirty="0"/>
              <a:t> </a:t>
            </a:r>
            <a:r>
              <a:rPr sz="1100" dirty="0" err="1"/>
              <a:t>phận</a:t>
            </a:r>
            <a:r>
              <a:rPr sz="1100" dirty="0"/>
              <a:t> </a:t>
            </a:r>
            <a:r>
              <a:rPr sz="1100" dirty="0" err="1"/>
              <a:t>liên</a:t>
            </a:r>
            <a:r>
              <a:rPr lang="en-US" sz="1100" dirty="0"/>
              <a:t> </a:t>
            </a:r>
            <a:r>
              <a:rPr sz="1100" dirty="0" err="1"/>
              <a:t>quan</a:t>
            </a:r>
            <a:r>
              <a:rPr sz="1100" dirty="0"/>
              <a:t> </a:t>
            </a:r>
            <a:r>
              <a:rPr sz="1100" dirty="0" err="1"/>
              <a:t>triển</a:t>
            </a:r>
            <a:r>
              <a:rPr sz="1100" dirty="0"/>
              <a:t> </a:t>
            </a:r>
            <a:r>
              <a:rPr sz="1100" dirty="0" err="1"/>
              <a:t>khai</a:t>
            </a:r>
            <a:r>
              <a:rPr sz="1100" dirty="0"/>
              <a:t> </a:t>
            </a:r>
            <a:r>
              <a:rPr sz="1100" dirty="0" err="1"/>
              <a:t>chương</a:t>
            </a:r>
            <a:r>
              <a:rPr sz="1100" dirty="0"/>
              <a:t> </a:t>
            </a:r>
            <a:r>
              <a:rPr sz="1100" dirty="0" err="1"/>
              <a:t>trình</a:t>
            </a:r>
            <a:r>
              <a:rPr sz="1100" dirty="0"/>
              <a:t> Marketing online </a:t>
            </a:r>
            <a:r>
              <a:rPr sz="1100" dirty="0" err="1"/>
              <a:t>và</a:t>
            </a:r>
            <a:r>
              <a:rPr sz="1100" dirty="0"/>
              <a:t> offline.</a:t>
            </a:r>
          </a:p>
          <a:p>
            <a:pPr marL="171450" indent="-171450" algn="just">
              <a:spcAft>
                <a:spcPts val="120"/>
              </a:spcAft>
              <a:buFont typeface="Arial" panose="020B0604020202020204" pitchFamily="34" charset="0"/>
              <a:buChar char="•"/>
              <a:defRPr sz="715">
                <a:solidFill>
                  <a:srgbClr val="2F2F2F"/>
                </a:solidFill>
                <a:latin typeface="Arial"/>
              </a:defRPr>
            </a:pPr>
            <a:r>
              <a:rPr sz="1100" dirty="0" err="1"/>
              <a:t>Thiết</a:t>
            </a:r>
            <a:r>
              <a:rPr sz="1100" dirty="0"/>
              <a:t> </a:t>
            </a:r>
            <a:r>
              <a:rPr sz="1100" dirty="0" err="1"/>
              <a:t>lập</a:t>
            </a:r>
            <a:r>
              <a:rPr sz="1100" dirty="0"/>
              <a:t>, </a:t>
            </a:r>
            <a:r>
              <a:rPr sz="1100" dirty="0" err="1"/>
              <a:t>phân</a:t>
            </a:r>
            <a:r>
              <a:rPr sz="1100" dirty="0"/>
              <a:t> </a:t>
            </a:r>
            <a:r>
              <a:rPr sz="1100" dirty="0" err="1"/>
              <a:t>tích</a:t>
            </a:r>
            <a:r>
              <a:rPr sz="1100" dirty="0"/>
              <a:t> </a:t>
            </a:r>
            <a:r>
              <a:rPr sz="1100" dirty="0" err="1"/>
              <a:t>và</a:t>
            </a:r>
            <a:r>
              <a:rPr sz="1100" dirty="0"/>
              <a:t> </a:t>
            </a:r>
            <a:r>
              <a:rPr sz="1100" dirty="0" err="1"/>
              <a:t>tối</a:t>
            </a:r>
            <a:r>
              <a:rPr sz="1100" dirty="0"/>
              <a:t> </a:t>
            </a:r>
            <a:r>
              <a:rPr sz="1100" dirty="0" err="1"/>
              <a:t>ưu</a:t>
            </a:r>
            <a:r>
              <a:rPr sz="1100" dirty="0"/>
              <a:t> </a:t>
            </a:r>
            <a:r>
              <a:rPr sz="1100" dirty="0" err="1"/>
              <a:t>các</a:t>
            </a:r>
            <a:r>
              <a:rPr sz="1100" dirty="0"/>
              <a:t> </a:t>
            </a:r>
            <a:r>
              <a:rPr sz="1100" dirty="0" err="1"/>
              <a:t>chiến</a:t>
            </a:r>
            <a:r>
              <a:rPr sz="1100" dirty="0"/>
              <a:t> </a:t>
            </a:r>
            <a:r>
              <a:rPr sz="1100" dirty="0" err="1"/>
              <a:t>dịch</a:t>
            </a:r>
            <a:r>
              <a:rPr sz="1100" dirty="0"/>
              <a:t> </a:t>
            </a:r>
            <a:r>
              <a:rPr sz="1100" dirty="0" err="1"/>
              <a:t>quảng</a:t>
            </a:r>
            <a:r>
              <a:rPr sz="1100" dirty="0"/>
              <a:t> </a:t>
            </a:r>
            <a:r>
              <a:rPr sz="1100" dirty="0" err="1"/>
              <a:t>cáo</a:t>
            </a:r>
            <a:r>
              <a:rPr sz="1100" dirty="0"/>
              <a:t> </a:t>
            </a:r>
            <a:r>
              <a:rPr sz="1100" dirty="0" err="1"/>
              <a:t>định</a:t>
            </a:r>
            <a:r>
              <a:rPr sz="1100" dirty="0"/>
              <a:t> </a:t>
            </a:r>
            <a:r>
              <a:rPr sz="1100" dirty="0" err="1"/>
              <a:t>kỳ</a:t>
            </a:r>
            <a:r>
              <a:rPr lang="en-US" sz="1100" dirty="0"/>
              <a:t> </a:t>
            </a:r>
            <a:r>
              <a:rPr sz="1100" dirty="0" err="1"/>
              <a:t>trên</a:t>
            </a:r>
            <a:r>
              <a:rPr sz="1100" dirty="0"/>
              <a:t> Facebook </a:t>
            </a:r>
            <a:r>
              <a:rPr sz="1100" dirty="0" err="1"/>
              <a:t>và</a:t>
            </a:r>
            <a:r>
              <a:rPr sz="1100" dirty="0"/>
              <a:t> Google.</a:t>
            </a:r>
          </a:p>
          <a:p>
            <a:pPr marL="171450" indent="-171450" algn="just">
              <a:spcAft>
                <a:spcPts val="120"/>
              </a:spcAft>
              <a:buFont typeface="Arial" panose="020B0604020202020204" pitchFamily="34" charset="0"/>
              <a:buChar char="•"/>
              <a:defRPr sz="715">
                <a:solidFill>
                  <a:srgbClr val="2F2F2F"/>
                </a:solidFill>
                <a:latin typeface="Arial"/>
              </a:defRPr>
            </a:pPr>
            <a:r>
              <a:rPr sz="1100" dirty="0"/>
              <a:t>Quản </a:t>
            </a:r>
            <a:r>
              <a:rPr sz="1100" dirty="0" err="1"/>
              <a:t>lý</a:t>
            </a:r>
            <a:r>
              <a:rPr sz="1100" dirty="0"/>
              <a:t>, </a:t>
            </a:r>
            <a:r>
              <a:rPr sz="1100" dirty="0" err="1"/>
              <a:t>phát</a:t>
            </a:r>
            <a:r>
              <a:rPr sz="1100" dirty="0"/>
              <a:t> </a:t>
            </a:r>
            <a:r>
              <a:rPr sz="1100" dirty="0" err="1"/>
              <a:t>triển</a:t>
            </a:r>
            <a:r>
              <a:rPr sz="1100" dirty="0"/>
              <a:t> </a:t>
            </a:r>
            <a:r>
              <a:rPr sz="1100" dirty="0" err="1"/>
              <a:t>hệ</a:t>
            </a:r>
            <a:r>
              <a:rPr sz="1100" dirty="0"/>
              <a:t> </a:t>
            </a:r>
            <a:r>
              <a:rPr sz="1100" dirty="0" err="1"/>
              <a:t>thống</a:t>
            </a:r>
            <a:r>
              <a:rPr sz="1100" dirty="0"/>
              <a:t> </a:t>
            </a:r>
            <a:r>
              <a:rPr sz="1100" dirty="0" err="1"/>
              <a:t>kênh</a:t>
            </a:r>
            <a:r>
              <a:rPr sz="1100" dirty="0"/>
              <a:t> Marketing online: Website, Email, Facebook, </a:t>
            </a:r>
            <a:r>
              <a:rPr sz="1100" dirty="0" err="1"/>
              <a:t>Tiktok</a:t>
            </a:r>
            <a:r>
              <a:rPr sz="1100" dirty="0"/>
              <a:t>, Báo </a:t>
            </a:r>
            <a:r>
              <a:rPr sz="1100" dirty="0" err="1"/>
              <a:t>chí</a:t>
            </a:r>
            <a:r>
              <a:rPr sz="1100" dirty="0"/>
              <a:t>.</a:t>
            </a:r>
          </a:p>
          <a:p>
            <a:pPr marL="171450" indent="-171450" algn="just">
              <a:spcAft>
                <a:spcPts val="120"/>
              </a:spcAft>
              <a:buFont typeface="Arial" panose="020B0604020202020204" pitchFamily="34" charset="0"/>
              <a:buChar char="•"/>
              <a:defRPr sz="715">
                <a:solidFill>
                  <a:srgbClr val="2F2F2F"/>
                </a:solidFill>
                <a:latin typeface="Arial"/>
              </a:defRPr>
            </a:pPr>
            <a:r>
              <a:rPr sz="1100" dirty="0" err="1"/>
              <a:t>Hỗ</a:t>
            </a:r>
            <a:r>
              <a:rPr sz="1100" dirty="0"/>
              <a:t> </a:t>
            </a:r>
            <a:r>
              <a:rPr sz="1100" dirty="0" err="1"/>
              <a:t>trợ</a:t>
            </a:r>
            <a:r>
              <a:rPr sz="1100" dirty="0"/>
              <a:t> </a:t>
            </a:r>
            <a:r>
              <a:rPr sz="1100" dirty="0" err="1"/>
              <a:t>triển</a:t>
            </a:r>
            <a:r>
              <a:rPr sz="1100" dirty="0"/>
              <a:t> </a:t>
            </a:r>
            <a:r>
              <a:rPr sz="1100" dirty="0" err="1"/>
              <a:t>khai</a:t>
            </a:r>
            <a:r>
              <a:rPr sz="1100" dirty="0"/>
              <a:t> </a:t>
            </a:r>
            <a:r>
              <a:rPr sz="1100" dirty="0" err="1"/>
              <a:t>các</a:t>
            </a:r>
            <a:r>
              <a:rPr sz="1100" dirty="0"/>
              <a:t> event, </a:t>
            </a:r>
            <a:r>
              <a:rPr sz="1100" dirty="0" err="1"/>
              <a:t>khóa</a:t>
            </a:r>
            <a:r>
              <a:rPr sz="1100" dirty="0"/>
              <a:t> </a:t>
            </a:r>
            <a:r>
              <a:rPr sz="1100" dirty="0" err="1"/>
              <a:t>đào</a:t>
            </a:r>
            <a:r>
              <a:rPr sz="1100" dirty="0"/>
              <a:t> </a:t>
            </a:r>
            <a:r>
              <a:rPr sz="1100" dirty="0" err="1"/>
              <a:t>tạo</a:t>
            </a:r>
            <a:r>
              <a:rPr sz="1100" dirty="0"/>
              <a:t> Marketing </a:t>
            </a:r>
            <a:r>
              <a:rPr sz="1100" dirty="0" err="1"/>
              <a:t>nội</a:t>
            </a:r>
            <a:r>
              <a:rPr sz="1100" dirty="0"/>
              <a:t> </a:t>
            </a:r>
            <a:r>
              <a:rPr sz="1100" dirty="0" err="1"/>
              <a:t>bộ</a:t>
            </a:r>
            <a:r>
              <a:rPr sz="1100" dirty="0"/>
              <a:t> </a:t>
            </a:r>
            <a:r>
              <a:rPr sz="1100" dirty="0" err="1"/>
              <a:t>của</a:t>
            </a:r>
            <a:r>
              <a:rPr sz="1100" dirty="0"/>
              <a:t> </a:t>
            </a:r>
            <a:r>
              <a:rPr sz="1100" dirty="0" err="1"/>
              <a:t>công</a:t>
            </a:r>
            <a:r>
              <a:rPr sz="1100" dirty="0"/>
              <a:t> ty.</a:t>
            </a:r>
          </a:p>
          <a:p>
            <a:pPr marL="171450" indent="-171450" algn="just">
              <a:spcAft>
                <a:spcPts val="120"/>
              </a:spcAft>
              <a:buFont typeface="Arial" panose="020B0604020202020204" pitchFamily="34" charset="0"/>
              <a:buChar char="•"/>
              <a:defRPr sz="715">
                <a:solidFill>
                  <a:srgbClr val="2F2F2F"/>
                </a:solidFill>
                <a:latin typeface="Arial"/>
              </a:defRPr>
            </a:pPr>
            <a:r>
              <a:rPr sz="1100" dirty="0" err="1"/>
              <a:t>Phân</a:t>
            </a:r>
            <a:r>
              <a:rPr sz="1100" dirty="0"/>
              <a:t> </a:t>
            </a:r>
            <a:r>
              <a:rPr sz="1100" dirty="0" err="1"/>
              <a:t>tích</a:t>
            </a:r>
            <a:r>
              <a:rPr sz="1100" dirty="0"/>
              <a:t>, </a:t>
            </a:r>
            <a:r>
              <a:rPr sz="1100" dirty="0" err="1"/>
              <a:t>đánh</a:t>
            </a:r>
            <a:r>
              <a:rPr sz="1100" dirty="0"/>
              <a:t> </a:t>
            </a:r>
            <a:r>
              <a:rPr sz="1100" dirty="0" err="1"/>
              <a:t>giá</a:t>
            </a:r>
            <a:r>
              <a:rPr sz="1100" dirty="0"/>
              <a:t> </a:t>
            </a:r>
            <a:r>
              <a:rPr sz="1100" dirty="0" err="1"/>
              <a:t>hiệu</a:t>
            </a:r>
            <a:r>
              <a:rPr sz="1100" dirty="0"/>
              <a:t> </a:t>
            </a:r>
            <a:r>
              <a:rPr sz="1100" dirty="0" err="1"/>
              <a:t>quả</a:t>
            </a:r>
            <a:r>
              <a:rPr sz="1100" dirty="0"/>
              <a:t> </a:t>
            </a:r>
            <a:r>
              <a:rPr sz="1100" dirty="0" err="1"/>
              <a:t>và</a:t>
            </a:r>
            <a:r>
              <a:rPr sz="1100" dirty="0"/>
              <a:t> </a:t>
            </a:r>
            <a:r>
              <a:rPr sz="1100" dirty="0" err="1"/>
              <a:t>đưa</a:t>
            </a:r>
            <a:r>
              <a:rPr sz="1100" dirty="0"/>
              <a:t> </a:t>
            </a:r>
            <a:r>
              <a:rPr sz="1100" dirty="0" err="1"/>
              <a:t>ra</a:t>
            </a:r>
            <a:r>
              <a:rPr sz="1100" dirty="0"/>
              <a:t> </a:t>
            </a:r>
            <a:r>
              <a:rPr sz="1100" dirty="0" err="1"/>
              <a:t>phương</a:t>
            </a:r>
            <a:r>
              <a:rPr sz="1100" dirty="0"/>
              <a:t> </a:t>
            </a:r>
            <a:r>
              <a:rPr sz="1100" dirty="0" err="1"/>
              <a:t>án</a:t>
            </a:r>
            <a:r>
              <a:rPr sz="1100" dirty="0"/>
              <a:t> </a:t>
            </a:r>
            <a:r>
              <a:rPr sz="1100" dirty="0" err="1"/>
              <a:t>tối</a:t>
            </a:r>
            <a:r>
              <a:rPr sz="1100" dirty="0"/>
              <a:t> </a:t>
            </a:r>
            <a:r>
              <a:rPr sz="1100" dirty="0" err="1"/>
              <a:t>ưu</a:t>
            </a:r>
            <a:r>
              <a:rPr sz="1100" dirty="0"/>
              <a:t> </a:t>
            </a:r>
            <a:r>
              <a:rPr sz="1100" dirty="0" err="1"/>
              <a:t>cho</a:t>
            </a:r>
            <a:r>
              <a:rPr sz="1100" dirty="0"/>
              <a:t> </a:t>
            </a:r>
            <a:r>
              <a:rPr sz="1100" dirty="0" err="1"/>
              <a:t>các</a:t>
            </a:r>
            <a:r>
              <a:rPr sz="1100" dirty="0"/>
              <a:t> </a:t>
            </a:r>
            <a:r>
              <a:rPr sz="1100" dirty="0" err="1"/>
              <a:t>hoạt</a:t>
            </a:r>
            <a:r>
              <a:rPr sz="1100" dirty="0"/>
              <a:t> </a:t>
            </a:r>
            <a:r>
              <a:rPr sz="1100" dirty="0" err="1"/>
              <a:t>động</a:t>
            </a:r>
            <a:r>
              <a:rPr sz="1100" dirty="0"/>
              <a:t> Marketing online </a:t>
            </a:r>
            <a:r>
              <a:rPr sz="1100" dirty="0" err="1"/>
              <a:t>và</a:t>
            </a:r>
            <a:r>
              <a:rPr sz="1100" dirty="0"/>
              <a:t> offline.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971800" y="6499284"/>
            <a:ext cx="4187952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B8702F"/>
                </a:solidFill>
                <a:latin typeface="Arial"/>
              </a:rPr>
              <a:t>MW Trading Joint Stock Company | 07/2020 - 11/2021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2971800" y="6782748"/>
            <a:ext cx="402336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2F2F2F"/>
                </a:solidFill>
                <a:latin typeface="Arial"/>
              </a:rPr>
              <a:t>NHÂN VIÊN SEO CONTENT WRITER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044952" y="7057068"/>
            <a:ext cx="4069080" cy="157479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just">
              <a:spcAft>
                <a:spcPts val="120"/>
              </a:spcAft>
              <a:buFont typeface="Arial" panose="020B0604020202020204" pitchFamily="34" charset="0"/>
              <a:buChar char="•"/>
              <a:defRPr sz="715">
                <a:solidFill>
                  <a:srgbClr val="2F2F2F"/>
                </a:solidFill>
                <a:latin typeface="Arial"/>
              </a:defRPr>
            </a:pPr>
            <a:r>
              <a:rPr sz="1100" dirty="0"/>
              <a:t>Tiến </a:t>
            </a:r>
            <a:r>
              <a:rPr sz="1100" dirty="0" err="1"/>
              <a:t>hành</a:t>
            </a:r>
            <a:r>
              <a:rPr sz="1100" dirty="0"/>
              <a:t> </a:t>
            </a:r>
            <a:r>
              <a:rPr sz="1100" dirty="0" err="1"/>
              <a:t>nghiên</a:t>
            </a:r>
            <a:r>
              <a:rPr sz="1100" dirty="0"/>
              <a:t> </a:t>
            </a:r>
            <a:r>
              <a:rPr sz="1100" dirty="0" err="1"/>
              <a:t>cứu</a:t>
            </a:r>
            <a:r>
              <a:rPr sz="1100" dirty="0"/>
              <a:t> </a:t>
            </a:r>
            <a:r>
              <a:rPr sz="1100" dirty="0" err="1"/>
              <a:t>từ</a:t>
            </a:r>
            <a:r>
              <a:rPr sz="1100" dirty="0"/>
              <a:t> </a:t>
            </a:r>
            <a:r>
              <a:rPr sz="1100" dirty="0" err="1"/>
              <a:t>khóa</a:t>
            </a:r>
            <a:r>
              <a:rPr sz="1100" dirty="0"/>
              <a:t> </a:t>
            </a:r>
            <a:r>
              <a:rPr sz="1100" dirty="0" err="1"/>
              <a:t>và</a:t>
            </a:r>
            <a:r>
              <a:rPr sz="1100" dirty="0"/>
              <a:t> </a:t>
            </a:r>
            <a:r>
              <a:rPr sz="1100" dirty="0" err="1"/>
              <a:t>xây</a:t>
            </a:r>
            <a:r>
              <a:rPr sz="1100" dirty="0"/>
              <a:t> </a:t>
            </a:r>
            <a:r>
              <a:rPr sz="1100" dirty="0" err="1"/>
              <a:t>dựng</a:t>
            </a:r>
            <a:r>
              <a:rPr sz="1100" dirty="0"/>
              <a:t> </a:t>
            </a:r>
            <a:r>
              <a:rPr sz="1100" dirty="0" err="1"/>
              <a:t>nội</a:t>
            </a:r>
            <a:r>
              <a:rPr sz="1100" dirty="0"/>
              <a:t> dung </a:t>
            </a:r>
            <a:r>
              <a:rPr sz="1100" dirty="0" err="1"/>
              <a:t>theo</a:t>
            </a:r>
            <a:r>
              <a:rPr sz="1100" dirty="0"/>
              <a:t> </a:t>
            </a:r>
            <a:r>
              <a:rPr sz="1100" dirty="0" err="1"/>
              <a:t>định</a:t>
            </a:r>
            <a:r>
              <a:rPr sz="1100" dirty="0"/>
              <a:t> </a:t>
            </a:r>
            <a:r>
              <a:rPr sz="1100" dirty="0" err="1"/>
              <a:t>hướng</a:t>
            </a:r>
            <a:r>
              <a:rPr sz="1100" dirty="0"/>
              <a:t> SEO.</a:t>
            </a:r>
          </a:p>
          <a:p>
            <a:pPr marL="171450" indent="-171450" algn="just">
              <a:spcAft>
                <a:spcPts val="120"/>
              </a:spcAft>
              <a:buFont typeface="Arial" panose="020B0604020202020204" pitchFamily="34" charset="0"/>
              <a:buChar char="•"/>
              <a:defRPr sz="715">
                <a:solidFill>
                  <a:srgbClr val="2F2F2F"/>
                </a:solidFill>
                <a:latin typeface="Arial"/>
              </a:defRPr>
            </a:pPr>
            <a:r>
              <a:rPr sz="1100" dirty="0" err="1"/>
              <a:t>Viết</a:t>
            </a:r>
            <a:r>
              <a:rPr sz="1100" dirty="0"/>
              <a:t> </a:t>
            </a:r>
            <a:r>
              <a:rPr sz="1100" dirty="0" err="1"/>
              <a:t>và</a:t>
            </a:r>
            <a:r>
              <a:rPr sz="1100" dirty="0"/>
              <a:t> </a:t>
            </a:r>
            <a:r>
              <a:rPr sz="1100" dirty="0" err="1"/>
              <a:t>tối</a:t>
            </a:r>
            <a:r>
              <a:rPr sz="1100" dirty="0"/>
              <a:t> </a:t>
            </a:r>
            <a:r>
              <a:rPr sz="1100" dirty="0" err="1"/>
              <a:t>ưu</a:t>
            </a:r>
            <a:r>
              <a:rPr sz="1100" dirty="0"/>
              <a:t> </a:t>
            </a:r>
            <a:r>
              <a:rPr sz="1100" dirty="0" err="1"/>
              <a:t>bài</a:t>
            </a:r>
            <a:r>
              <a:rPr sz="1100" dirty="0"/>
              <a:t> </a:t>
            </a:r>
            <a:r>
              <a:rPr sz="1100" dirty="0" err="1"/>
              <a:t>viết</a:t>
            </a:r>
            <a:r>
              <a:rPr sz="1100" dirty="0"/>
              <a:t> </a:t>
            </a:r>
            <a:r>
              <a:rPr sz="1100" dirty="0" err="1"/>
              <a:t>chuẩn</a:t>
            </a:r>
            <a:r>
              <a:rPr sz="1100" dirty="0"/>
              <a:t> SEO </a:t>
            </a:r>
            <a:r>
              <a:rPr sz="1100" dirty="0" err="1"/>
              <a:t>cho</a:t>
            </a:r>
            <a:r>
              <a:rPr sz="1100" dirty="0"/>
              <a:t> website </a:t>
            </a:r>
            <a:r>
              <a:rPr sz="1100" dirty="0" err="1"/>
              <a:t>chính</a:t>
            </a:r>
            <a:r>
              <a:rPr sz="1100" dirty="0"/>
              <a:t> </a:t>
            </a:r>
            <a:r>
              <a:rPr sz="1100" dirty="0" err="1"/>
              <a:t>và</a:t>
            </a:r>
            <a:r>
              <a:rPr sz="1100" dirty="0"/>
              <a:t> </a:t>
            </a:r>
            <a:r>
              <a:rPr sz="1100" dirty="0" err="1"/>
              <a:t>các</a:t>
            </a:r>
            <a:r>
              <a:rPr lang="en-US" sz="1100" dirty="0"/>
              <a:t> </a:t>
            </a:r>
            <a:r>
              <a:rPr sz="1100" dirty="0"/>
              <a:t>website </a:t>
            </a:r>
            <a:r>
              <a:rPr sz="1100" dirty="0" err="1"/>
              <a:t>vệ</a:t>
            </a:r>
            <a:r>
              <a:rPr sz="1100" dirty="0"/>
              <a:t> </a:t>
            </a:r>
            <a:r>
              <a:rPr sz="1100" dirty="0" err="1"/>
              <a:t>tinh</a:t>
            </a:r>
            <a:r>
              <a:rPr sz="1100" dirty="0"/>
              <a:t>.</a:t>
            </a:r>
          </a:p>
          <a:p>
            <a:pPr marL="171450" indent="-171450" algn="just">
              <a:spcAft>
                <a:spcPts val="120"/>
              </a:spcAft>
              <a:buFont typeface="Arial" panose="020B0604020202020204" pitchFamily="34" charset="0"/>
              <a:buChar char="•"/>
              <a:defRPr sz="715">
                <a:solidFill>
                  <a:srgbClr val="2F2F2F"/>
                </a:solidFill>
                <a:latin typeface="Arial"/>
              </a:defRPr>
            </a:pPr>
            <a:r>
              <a:rPr sz="1100" dirty="0" err="1"/>
              <a:t>Xây</a:t>
            </a:r>
            <a:r>
              <a:rPr sz="1100" dirty="0"/>
              <a:t> </a:t>
            </a:r>
            <a:r>
              <a:rPr sz="1100" dirty="0" err="1"/>
              <a:t>dựng</a:t>
            </a:r>
            <a:r>
              <a:rPr sz="1100" dirty="0"/>
              <a:t> </a:t>
            </a:r>
            <a:r>
              <a:rPr sz="1100" dirty="0" err="1"/>
              <a:t>liên</a:t>
            </a:r>
            <a:r>
              <a:rPr sz="1100" dirty="0"/>
              <a:t> </a:t>
            </a:r>
            <a:r>
              <a:rPr sz="1100" dirty="0" err="1"/>
              <a:t>kết</a:t>
            </a:r>
            <a:r>
              <a:rPr sz="1100" dirty="0"/>
              <a:t> </a:t>
            </a:r>
            <a:r>
              <a:rPr sz="1100" dirty="0" err="1"/>
              <a:t>nội</a:t>
            </a:r>
            <a:r>
              <a:rPr sz="1100" dirty="0"/>
              <a:t> </a:t>
            </a:r>
            <a:r>
              <a:rPr sz="1100" dirty="0" err="1"/>
              <a:t>bộ</a:t>
            </a:r>
            <a:r>
              <a:rPr sz="1100" dirty="0"/>
              <a:t> </a:t>
            </a:r>
            <a:r>
              <a:rPr sz="1100" dirty="0" err="1"/>
              <a:t>cho</a:t>
            </a:r>
            <a:r>
              <a:rPr sz="1100" dirty="0"/>
              <a:t> website.</a:t>
            </a:r>
          </a:p>
          <a:p>
            <a:pPr marL="171450" indent="-171450" algn="just">
              <a:spcAft>
                <a:spcPts val="120"/>
              </a:spcAft>
              <a:buFont typeface="Arial" panose="020B0604020202020204" pitchFamily="34" charset="0"/>
              <a:buChar char="•"/>
              <a:defRPr sz="715">
                <a:solidFill>
                  <a:srgbClr val="2F2F2F"/>
                </a:solidFill>
                <a:latin typeface="Arial"/>
              </a:defRPr>
            </a:pPr>
            <a:r>
              <a:rPr sz="1100" dirty="0" err="1"/>
              <a:t>Cập</a:t>
            </a:r>
            <a:r>
              <a:rPr sz="1100" dirty="0"/>
              <a:t> </a:t>
            </a:r>
            <a:r>
              <a:rPr sz="1100" dirty="0" err="1"/>
              <a:t>nhật</a:t>
            </a:r>
            <a:r>
              <a:rPr sz="1100" dirty="0"/>
              <a:t> xu </a:t>
            </a:r>
            <a:r>
              <a:rPr sz="1100" dirty="0" err="1"/>
              <a:t>hướng</a:t>
            </a:r>
            <a:r>
              <a:rPr sz="1100" dirty="0"/>
              <a:t>, </a:t>
            </a:r>
            <a:r>
              <a:rPr sz="1100" dirty="0" err="1"/>
              <a:t>triển</a:t>
            </a:r>
            <a:r>
              <a:rPr sz="1100" dirty="0"/>
              <a:t> </a:t>
            </a:r>
            <a:r>
              <a:rPr sz="1100" dirty="0" err="1"/>
              <a:t>khai</a:t>
            </a:r>
            <a:r>
              <a:rPr sz="1100" dirty="0"/>
              <a:t> </a:t>
            </a:r>
            <a:r>
              <a:rPr sz="1100" dirty="0" err="1"/>
              <a:t>tuyến</a:t>
            </a:r>
            <a:r>
              <a:rPr sz="1100" dirty="0"/>
              <a:t> </a:t>
            </a:r>
            <a:r>
              <a:rPr sz="1100" dirty="0" err="1"/>
              <a:t>bài</a:t>
            </a:r>
            <a:r>
              <a:rPr sz="1100" dirty="0"/>
              <a:t> </a:t>
            </a:r>
            <a:r>
              <a:rPr sz="1100" dirty="0" err="1"/>
              <a:t>theo</a:t>
            </a:r>
            <a:r>
              <a:rPr sz="1100" dirty="0"/>
              <a:t> xu </a:t>
            </a:r>
            <a:r>
              <a:rPr sz="1100" dirty="0" err="1"/>
              <a:t>hướng</a:t>
            </a:r>
            <a:r>
              <a:rPr sz="1100" dirty="0"/>
              <a:t> </a:t>
            </a:r>
            <a:r>
              <a:rPr sz="1100" dirty="0" err="1"/>
              <a:t>thịnh</a:t>
            </a:r>
            <a:r>
              <a:rPr sz="1100" dirty="0"/>
              <a:t> </a:t>
            </a:r>
            <a:r>
              <a:rPr sz="1100" dirty="0" err="1"/>
              <a:t>hành</a:t>
            </a:r>
            <a:r>
              <a:rPr sz="1100" dirty="0"/>
              <a:t>.</a:t>
            </a:r>
          </a:p>
          <a:p>
            <a:pPr marL="171450" indent="-171450" algn="just">
              <a:spcAft>
                <a:spcPts val="120"/>
              </a:spcAft>
              <a:buFont typeface="Arial" panose="020B0604020202020204" pitchFamily="34" charset="0"/>
              <a:buChar char="•"/>
              <a:defRPr sz="715">
                <a:solidFill>
                  <a:srgbClr val="2F2F2F"/>
                </a:solidFill>
                <a:latin typeface="Arial"/>
              </a:defRPr>
            </a:pPr>
            <a:r>
              <a:rPr sz="1100" dirty="0"/>
              <a:t>Theo </a:t>
            </a:r>
            <a:r>
              <a:rPr sz="1100" dirty="0" err="1"/>
              <a:t>dõi</a:t>
            </a:r>
            <a:r>
              <a:rPr sz="1100" dirty="0"/>
              <a:t>, </a:t>
            </a:r>
            <a:r>
              <a:rPr sz="1100" dirty="0" err="1"/>
              <a:t>phân</a:t>
            </a:r>
            <a:r>
              <a:rPr sz="1100" dirty="0"/>
              <a:t> </a:t>
            </a:r>
            <a:r>
              <a:rPr sz="1100" dirty="0" err="1"/>
              <a:t>tích</a:t>
            </a:r>
            <a:r>
              <a:rPr sz="1100" dirty="0"/>
              <a:t> </a:t>
            </a:r>
            <a:r>
              <a:rPr sz="1100" dirty="0" err="1"/>
              <a:t>và</a:t>
            </a:r>
            <a:r>
              <a:rPr sz="1100" dirty="0"/>
              <a:t> </a:t>
            </a:r>
            <a:r>
              <a:rPr sz="1100" dirty="0" err="1"/>
              <a:t>đo</a:t>
            </a:r>
            <a:r>
              <a:rPr sz="1100" dirty="0"/>
              <a:t> </a:t>
            </a:r>
            <a:r>
              <a:rPr sz="1100" dirty="0" err="1"/>
              <a:t>lường</a:t>
            </a:r>
            <a:r>
              <a:rPr sz="1100" dirty="0"/>
              <a:t> </a:t>
            </a:r>
            <a:r>
              <a:rPr sz="1100" dirty="0" err="1"/>
              <a:t>các</a:t>
            </a:r>
            <a:r>
              <a:rPr sz="1100" dirty="0"/>
              <a:t> </a:t>
            </a:r>
            <a:r>
              <a:rPr sz="1100" dirty="0" err="1"/>
              <a:t>chỉ</a:t>
            </a:r>
            <a:r>
              <a:rPr sz="1100" dirty="0"/>
              <a:t> </a:t>
            </a:r>
            <a:r>
              <a:rPr sz="1100" dirty="0" err="1"/>
              <a:t>số</a:t>
            </a:r>
            <a:r>
              <a:rPr sz="1100" dirty="0"/>
              <a:t> </a:t>
            </a:r>
            <a:r>
              <a:rPr sz="1100" dirty="0" err="1"/>
              <a:t>về</a:t>
            </a:r>
            <a:r>
              <a:rPr sz="1100" dirty="0"/>
              <a:t> </a:t>
            </a:r>
            <a:r>
              <a:rPr sz="1100" dirty="0" err="1"/>
              <a:t>nội</a:t>
            </a:r>
            <a:r>
              <a:rPr sz="1100" dirty="0"/>
              <a:t> dung </a:t>
            </a:r>
            <a:r>
              <a:rPr sz="1100" dirty="0" err="1"/>
              <a:t>để</a:t>
            </a:r>
            <a:r>
              <a:rPr sz="1100" dirty="0"/>
              <a:t> </a:t>
            </a:r>
            <a:r>
              <a:rPr sz="1100" dirty="0" err="1"/>
              <a:t>đưa</a:t>
            </a:r>
            <a:r>
              <a:rPr sz="1100" dirty="0"/>
              <a:t> </a:t>
            </a:r>
            <a:r>
              <a:rPr sz="1100" dirty="0" err="1"/>
              <a:t>ra</a:t>
            </a:r>
            <a:r>
              <a:rPr sz="1100" dirty="0"/>
              <a:t> </a:t>
            </a:r>
            <a:r>
              <a:rPr sz="1100" dirty="0" err="1"/>
              <a:t>các</a:t>
            </a:r>
            <a:r>
              <a:rPr sz="1100" dirty="0"/>
              <a:t> </a:t>
            </a:r>
            <a:r>
              <a:rPr sz="1100" dirty="0" err="1"/>
              <a:t>đề</a:t>
            </a:r>
            <a:r>
              <a:rPr sz="1100" dirty="0"/>
              <a:t> </a:t>
            </a:r>
            <a:r>
              <a:rPr sz="1100" dirty="0" err="1"/>
              <a:t>xuất</a:t>
            </a:r>
            <a:r>
              <a:rPr sz="1100" dirty="0"/>
              <a:t> </a:t>
            </a:r>
            <a:r>
              <a:rPr sz="1100" dirty="0" err="1"/>
              <a:t>tối</a:t>
            </a:r>
            <a:r>
              <a:rPr sz="1100" dirty="0"/>
              <a:t> </a:t>
            </a:r>
            <a:r>
              <a:rPr sz="1100" dirty="0" err="1"/>
              <a:t>ưu</a:t>
            </a:r>
            <a:r>
              <a:rPr sz="1100" dirty="0"/>
              <a:t>.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971800" y="8913300"/>
            <a:ext cx="420624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 dirty="0" err="1">
                <a:solidFill>
                  <a:srgbClr val="2F2F2F"/>
                </a:solidFill>
                <a:latin typeface="Arial"/>
              </a:rPr>
              <a:t>Hoạt</a:t>
            </a:r>
            <a:r>
              <a:rPr sz="1100" b="1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1" i="0" dirty="0" err="1">
                <a:solidFill>
                  <a:srgbClr val="2F2F2F"/>
                </a:solidFill>
                <a:latin typeface="Arial"/>
              </a:rPr>
              <a:t>động</a:t>
            </a:r>
            <a:endParaRPr sz="1100" b="1" i="0" dirty="0">
              <a:solidFill>
                <a:srgbClr val="2F2F2F"/>
              </a:solidFill>
              <a:latin typeface="Arial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2971800" y="9260772"/>
            <a:ext cx="3196742" cy="22860"/>
          </a:xfrm>
          <a:prstGeom prst="rect">
            <a:avLst/>
          </a:prstGeom>
          <a:solidFill>
            <a:srgbClr val="BC96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100"/>
          </a:p>
        </p:txBody>
      </p:sp>
      <p:sp>
        <p:nvSpPr>
          <p:cNvPr id="141" name="TextBox 140"/>
          <p:cNvSpPr txBox="1"/>
          <p:nvPr/>
        </p:nvSpPr>
        <p:spPr>
          <a:xfrm>
            <a:off x="2971800" y="9388788"/>
            <a:ext cx="4187952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 dirty="0">
                <a:solidFill>
                  <a:srgbClr val="B8702F"/>
                </a:solidFill>
                <a:latin typeface="Arial"/>
              </a:rPr>
              <a:t>CLB </a:t>
            </a:r>
            <a:r>
              <a:rPr sz="1100" b="1" i="0" dirty="0" err="1">
                <a:solidFill>
                  <a:srgbClr val="B8702F"/>
                </a:solidFill>
                <a:latin typeface="Arial"/>
              </a:rPr>
              <a:t>Truyền</a:t>
            </a:r>
            <a:r>
              <a:rPr sz="1100" b="1" i="0" dirty="0">
                <a:solidFill>
                  <a:srgbClr val="B8702F"/>
                </a:solidFill>
                <a:latin typeface="Arial"/>
              </a:rPr>
              <a:t> Thông - </a:t>
            </a:r>
            <a:r>
              <a:rPr sz="1100" b="1" i="0" dirty="0" err="1">
                <a:solidFill>
                  <a:srgbClr val="B8702F"/>
                </a:solidFill>
                <a:latin typeface="Arial"/>
              </a:rPr>
              <a:t>Đại</a:t>
            </a:r>
            <a:r>
              <a:rPr sz="1100" b="1" i="0" dirty="0">
                <a:solidFill>
                  <a:srgbClr val="B8702F"/>
                </a:solidFill>
                <a:latin typeface="Arial"/>
              </a:rPr>
              <a:t> </a:t>
            </a:r>
            <a:r>
              <a:rPr sz="1100" b="1" i="0" dirty="0" err="1">
                <a:solidFill>
                  <a:srgbClr val="B8702F"/>
                </a:solidFill>
                <a:latin typeface="Arial"/>
              </a:rPr>
              <a:t>học</a:t>
            </a:r>
            <a:r>
              <a:rPr sz="1100" b="1" i="0" dirty="0">
                <a:solidFill>
                  <a:srgbClr val="B8702F"/>
                </a:solidFill>
                <a:latin typeface="Arial"/>
              </a:rPr>
              <a:t> </a:t>
            </a:r>
            <a:r>
              <a:rPr sz="1100" b="1" i="0" dirty="0" err="1">
                <a:solidFill>
                  <a:srgbClr val="B8702F"/>
                </a:solidFill>
                <a:latin typeface="Arial"/>
              </a:rPr>
              <a:t>TopCV</a:t>
            </a:r>
            <a:r>
              <a:rPr sz="1100" b="1" i="0" dirty="0">
                <a:solidFill>
                  <a:srgbClr val="B8702F"/>
                </a:solidFill>
                <a:latin typeface="Arial"/>
              </a:rPr>
              <a:t> | 06/2017 - 09/2020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971800" y="9690540"/>
            <a:ext cx="402336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 dirty="0" err="1">
                <a:solidFill>
                  <a:srgbClr val="2F2F2F"/>
                </a:solidFill>
                <a:latin typeface="Arial"/>
              </a:rPr>
              <a:t>Trưởng</a:t>
            </a:r>
            <a:r>
              <a:rPr sz="1100" b="1" i="0" dirty="0">
                <a:solidFill>
                  <a:srgbClr val="2F2F2F"/>
                </a:solidFill>
                <a:latin typeface="Arial"/>
              </a:rPr>
              <a:t> </a:t>
            </a:r>
            <a:r>
              <a:rPr sz="1100" b="1" i="0" dirty="0" err="1">
                <a:solidFill>
                  <a:srgbClr val="2F2F2F"/>
                </a:solidFill>
                <a:latin typeface="Arial"/>
              </a:rPr>
              <a:t>nhóm</a:t>
            </a:r>
            <a:endParaRPr sz="1100" b="1" i="0" dirty="0">
              <a:solidFill>
                <a:srgbClr val="2F2F2F"/>
              </a:solidFill>
              <a:latin typeface="Arial"/>
            </a:endParaRP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045C9BE4-3388-571D-7A42-C1CA71CDFB9F}"/>
              </a:ext>
            </a:extLst>
          </p:cNvPr>
          <p:cNvSpPr/>
          <p:nvPr/>
        </p:nvSpPr>
        <p:spPr>
          <a:xfrm>
            <a:off x="672025" y="771475"/>
            <a:ext cx="1619366" cy="16193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419</Words>
  <Application>Microsoft Office PowerPoint</Application>
  <PresentationFormat>Custom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Dang Xuan Thanh</cp:lastModifiedBy>
  <cp:revision>7</cp:revision>
  <dcterms:created xsi:type="dcterms:W3CDTF">2013-01-27T09:14:16Z</dcterms:created>
  <dcterms:modified xsi:type="dcterms:W3CDTF">2026-08-27T10:28:31Z</dcterms:modified>
  <cp:category/>
</cp:coreProperties>
</file>