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7562088" cy="10689336"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2761488" cy="10689336"/>
          </a:xfrm>
          <a:prstGeom prst="rect">
            <a:avLst/>
          </a:prstGeom>
          <a:solidFill>
            <a:srgbClr val="E6E0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33271"/>
            <a:ext cx="7562088" cy="31089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4360" y="960120"/>
            <a:ext cx="1664208" cy="502920"/>
          </a:xfrm>
          <a:prstGeom prst="rect">
            <a:avLst/>
          </a:prstGeom>
          <a:solidFill>
            <a:srgbClr val="E6E0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713232" y="457200"/>
            <a:ext cx="1536192" cy="1536192"/>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804672" y="548640"/>
            <a:ext cx="1353312" cy="1353312"/>
          </a:xfrm>
          <a:prstGeom prst="ellipse">
            <a:avLst/>
          </a:prstGeom>
          <a:solidFill>
            <a:srgbClr val="EBEB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3856" y="841248"/>
            <a:ext cx="658368" cy="475488"/>
          </a:xfrm>
          <a:prstGeom prst="roundRect">
            <a:avLst/>
          </a:prstGeom>
          <a:solidFill>
            <a:srgbClr val="4B4B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307592" y="932688"/>
            <a:ext cx="301752" cy="301752"/>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1271016" y="749808"/>
            <a:ext cx="384048" cy="137160"/>
          </a:xfrm>
          <a:prstGeom prst="roundRect">
            <a:avLst/>
          </a:prstGeom>
          <a:solidFill>
            <a:srgbClr val="4B4B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581912"/>
            <a:ext cx="1225296" cy="164592"/>
          </a:xfrm>
          <a:prstGeom prst="rect">
            <a:avLst/>
          </a:prstGeom>
          <a:noFill/>
        </p:spPr>
        <p:txBody>
          <a:bodyPr wrap="square" lIns="0" rIns="0" tIns="0" bIns="0">
            <a:spAutoFit/>
          </a:bodyPr>
          <a:lstStyle/>
          <a:p>
            <a:pPr algn="ctr"/>
            <a:r>
              <a:rPr sz="640" b="0" i="0">
                <a:solidFill>
                  <a:srgbClr val="473930"/>
                </a:solidFill>
                <a:latin typeface="Arial"/>
              </a:rPr>
              <a:t>Click để đăng ảnh</a:t>
            </a:r>
          </a:p>
        </p:txBody>
      </p:sp>
      <p:sp>
        <p:nvSpPr>
          <p:cNvPr id="11" name="TextBox 10"/>
          <p:cNvSpPr txBox="1"/>
          <p:nvPr/>
        </p:nvSpPr>
        <p:spPr>
          <a:xfrm>
            <a:off x="3090672" y="658368"/>
            <a:ext cx="3977639" cy="347472"/>
          </a:xfrm>
          <a:prstGeom prst="rect">
            <a:avLst/>
          </a:prstGeom>
          <a:noFill/>
        </p:spPr>
        <p:txBody>
          <a:bodyPr wrap="square" lIns="0" rIns="0" tIns="0" bIns="0">
            <a:spAutoFit/>
          </a:bodyPr>
          <a:lstStyle/>
          <a:p>
            <a:pPr algn="l"/>
            <a:r>
              <a:rPr sz="1700" b="0" i="0">
                <a:solidFill>
                  <a:srgbClr val="141414"/>
                </a:solidFill>
                <a:latin typeface="Arial"/>
              </a:rPr>
              <a:t>NGUYỄN HOÀNG MINH AN</a:t>
            </a:r>
          </a:p>
        </p:txBody>
      </p:sp>
      <p:sp>
        <p:nvSpPr>
          <p:cNvPr id="12" name="TextBox 11"/>
          <p:cNvSpPr txBox="1"/>
          <p:nvPr/>
        </p:nvSpPr>
        <p:spPr>
          <a:xfrm>
            <a:off x="3090672" y="1124712"/>
            <a:ext cx="1828800" cy="201168"/>
          </a:xfrm>
          <a:prstGeom prst="rect">
            <a:avLst/>
          </a:prstGeom>
          <a:noFill/>
        </p:spPr>
        <p:txBody>
          <a:bodyPr wrap="square" lIns="0" rIns="0" tIns="0" bIns="0">
            <a:spAutoFit/>
          </a:bodyPr>
          <a:lstStyle/>
          <a:p>
            <a:pPr algn="l"/>
            <a:r>
              <a:rPr sz="880" b="0" i="0">
                <a:solidFill>
                  <a:srgbClr val="473930"/>
                </a:solidFill>
                <a:latin typeface="Courier New"/>
              </a:rPr>
              <a:t>D Ư Ợ C  S Ĩ</a:t>
            </a:r>
          </a:p>
        </p:txBody>
      </p:sp>
      <p:sp>
        <p:nvSpPr>
          <p:cNvPr id="13" name="Oval 12"/>
          <p:cNvSpPr/>
          <p:nvPr/>
        </p:nvSpPr>
        <p:spPr>
          <a:xfrm>
            <a:off x="310896" y="2029968"/>
            <a:ext cx="283464" cy="283464"/>
          </a:xfrm>
          <a:prstGeom prst="ellipse">
            <a:avLst/>
          </a:prstGeom>
          <a:solidFill>
            <a:srgbClr val="473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38328" y="2080260"/>
            <a:ext cx="228600" cy="137160"/>
          </a:xfrm>
          <a:prstGeom prst="rect">
            <a:avLst/>
          </a:prstGeom>
          <a:noFill/>
        </p:spPr>
        <p:txBody>
          <a:bodyPr wrap="square" lIns="0" rIns="0" tIns="0" bIns="0">
            <a:spAutoFit/>
          </a:bodyPr>
          <a:lstStyle/>
          <a:p>
            <a:pPr algn="ctr"/>
            <a:r>
              <a:rPr sz="700" b="1" i="0">
                <a:solidFill>
                  <a:srgbClr val="FFFFFF"/>
                </a:solidFill>
                <a:latin typeface="Arial"/>
              </a:rPr>
              <a:t>☎</a:t>
            </a:r>
          </a:p>
        </p:txBody>
      </p:sp>
      <p:sp>
        <p:nvSpPr>
          <p:cNvPr id="15" name="TextBox 14"/>
          <p:cNvSpPr txBox="1"/>
          <p:nvPr/>
        </p:nvSpPr>
        <p:spPr>
          <a:xfrm>
            <a:off x="749808" y="2020824"/>
            <a:ext cx="1645920" cy="164592"/>
          </a:xfrm>
          <a:prstGeom prst="rect">
            <a:avLst/>
          </a:prstGeom>
          <a:noFill/>
        </p:spPr>
        <p:txBody>
          <a:bodyPr wrap="square" lIns="0" rIns="0" tIns="0" bIns="0">
            <a:spAutoFit/>
          </a:bodyPr>
          <a:lstStyle/>
          <a:p>
            <a:pPr algn="l"/>
            <a:r>
              <a:rPr sz="670" b="1" i="0">
                <a:solidFill>
                  <a:srgbClr val="473930"/>
                </a:solidFill>
                <a:latin typeface="Arial"/>
              </a:rPr>
              <a:t>Điện thoại:</a:t>
            </a:r>
          </a:p>
        </p:txBody>
      </p:sp>
      <p:sp>
        <p:nvSpPr>
          <p:cNvPr id="16" name="TextBox 15"/>
          <p:cNvSpPr txBox="1"/>
          <p:nvPr/>
        </p:nvSpPr>
        <p:spPr>
          <a:xfrm>
            <a:off x="749808" y="2203704"/>
            <a:ext cx="1664208" cy="274320"/>
          </a:xfrm>
          <a:prstGeom prst="rect">
            <a:avLst/>
          </a:prstGeom>
          <a:noFill/>
        </p:spPr>
        <p:txBody>
          <a:bodyPr wrap="square" lIns="0" rIns="0" tIns="0" bIns="0">
            <a:spAutoFit/>
          </a:bodyPr>
          <a:lstStyle/>
          <a:p>
            <a:pPr algn="l"/>
            <a:r>
              <a:rPr sz="650" b="0" i="0">
                <a:solidFill>
                  <a:srgbClr val="141414"/>
                </a:solidFill>
                <a:latin typeface="Arial"/>
              </a:rPr>
              <a:t>0123456789</a:t>
            </a:r>
          </a:p>
        </p:txBody>
      </p:sp>
      <p:sp>
        <p:nvSpPr>
          <p:cNvPr id="17" name="Rectangle 16"/>
          <p:cNvSpPr/>
          <p:nvPr/>
        </p:nvSpPr>
        <p:spPr>
          <a:xfrm>
            <a:off x="310896" y="2468880"/>
            <a:ext cx="2212848" cy="7315"/>
          </a:xfrm>
          <a:prstGeom prst="rect">
            <a:avLst/>
          </a:prstGeom>
          <a:solidFill>
            <a:srgbClr val="BEB9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310896" y="2560320"/>
            <a:ext cx="283464" cy="283464"/>
          </a:xfrm>
          <a:prstGeom prst="ellipse">
            <a:avLst/>
          </a:prstGeom>
          <a:solidFill>
            <a:srgbClr val="473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38328" y="2610612"/>
            <a:ext cx="228600" cy="137160"/>
          </a:xfrm>
          <a:prstGeom prst="rect">
            <a:avLst/>
          </a:prstGeom>
          <a:noFill/>
        </p:spPr>
        <p:txBody>
          <a:bodyPr wrap="square" lIns="0" rIns="0" tIns="0" bIns="0">
            <a:spAutoFit/>
          </a:bodyPr>
          <a:lstStyle/>
          <a:p>
            <a:pPr algn="ctr"/>
            <a:r>
              <a:rPr sz="700" b="1" i="0">
                <a:solidFill>
                  <a:srgbClr val="FFFFFF"/>
                </a:solidFill>
                <a:latin typeface="Arial"/>
              </a:rPr>
              <a:t>♟</a:t>
            </a:r>
          </a:p>
        </p:txBody>
      </p:sp>
      <p:sp>
        <p:nvSpPr>
          <p:cNvPr id="20" name="TextBox 19"/>
          <p:cNvSpPr txBox="1"/>
          <p:nvPr/>
        </p:nvSpPr>
        <p:spPr>
          <a:xfrm>
            <a:off x="749808" y="2551176"/>
            <a:ext cx="1645920" cy="164592"/>
          </a:xfrm>
          <a:prstGeom prst="rect">
            <a:avLst/>
          </a:prstGeom>
          <a:noFill/>
        </p:spPr>
        <p:txBody>
          <a:bodyPr wrap="square" lIns="0" rIns="0" tIns="0" bIns="0">
            <a:spAutoFit/>
          </a:bodyPr>
          <a:lstStyle/>
          <a:p>
            <a:pPr algn="l"/>
            <a:r>
              <a:rPr sz="670" b="1" i="0">
                <a:solidFill>
                  <a:srgbClr val="473930"/>
                </a:solidFill>
                <a:latin typeface="Arial"/>
              </a:rPr>
              <a:t>Ngày sinh:</a:t>
            </a:r>
          </a:p>
        </p:txBody>
      </p:sp>
      <p:sp>
        <p:nvSpPr>
          <p:cNvPr id="21" name="TextBox 20"/>
          <p:cNvSpPr txBox="1"/>
          <p:nvPr/>
        </p:nvSpPr>
        <p:spPr>
          <a:xfrm>
            <a:off x="749808" y="2734056"/>
            <a:ext cx="1664208" cy="274320"/>
          </a:xfrm>
          <a:prstGeom prst="rect">
            <a:avLst/>
          </a:prstGeom>
          <a:noFill/>
        </p:spPr>
        <p:txBody>
          <a:bodyPr wrap="square" lIns="0" rIns="0" tIns="0" bIns="0">
            <a:spAutoFit/>
          </a:bodyPr>
          <a:lstStyle/>
          <a:p>
            <a:pPr algn="l"/>
            <a:r>
              <a:rPr sz="650" b="0" i="0">
                <a:solidFill>
                  <a:srgbClr val="141414"/>
                </a:solidFill>
                <a:latin typeface="Arial"/>
              </a:rPr>
              <a:t>30/02/1998</a:t>
            </a:r>
          </a:p>
        </p:txBody>
      </p:sp>
      <p:sp>
        <p:nvSpPr>
          <p:cNvPr id="22" name="Rectangle 21"/>
          <p:cNvSpPr/>
          <p:nvPr/>
        </p:nvSpPr>
        <p:spPr>
          <a:xfrm>
            <a:off x="310896" y="2999232"/>
            <a:ext cx="2212848" cy="7315"/>
          </a:xfrm>
          <a:prstGeom prst="rect">
            <a:avLst/>
          </a:prstGeom>
          <a:solidFill>
            <a:srgbClr val="BEB9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10896" y="3090672"/>
            <a:ext cx="283464" cy="283464"/>
          </a:xfrm>
          <a:prstGeom prst="ellipse">
            <a:avLst/>
          </a:prstGeom>
          <a:solidFill>
            <a:srgbClr val="473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38328" y="3140964"/>
            <a:ext cx="228600" cy="137160"/>
          </a:xfrm>
          <a:prstGeom prst="rect">
            <a:avLst/>
          </a:prstGeom>
          <a:noFill/>
        </p:spPr>
        <p:txBody>
          <a:bodyPr wrap="square" lIns="0" rIns="0" tIns="0" bIns="0">
            <a:spAutoFit/>
          </a:bodyPr>
          <a:lstStyle/>
          <a:p>
            <a:pPr algn="ctr"/>
            <a:r>
              <a:rPr sz="700" b="1" i="0">
                <a:solidFill>
                  <a:srgbClr val="FFFFFF"/>
                </a:solidFill>
                <a:latin typeface="Arial"/>
              </a:rPr>
              <a:t>✉</a:t>
            </a:r>
          </a:p>
        </p:txBody>
      </p:sp>
      <p:sp>
        <p:nvSpPr>
          <p:cNvPr id="25" name="TextBox 24"/>
          <p:cNvSpPr txBox="1"/>
          <p:nvPr/>
        </p:nvSpPr>
        <p:spPr>
          <a:xfrm>
            <a:off x="749808" y="3081528"/>
            <a:ext cx="1645920" cy="164592"/>
          </a:xfrm>
          <a:prstGeom prst="rect">
            <a:avLst/>
          </a:prstGeom>
          <a:noFill/>
        </p:spPr>
        <p:txBody>
          <a:bodyPr wrap="square" lIns="0" rIns="0" tIns="0" bIns="0">
            <a:spAutoFit/>
          </a:bodyPr>
          <a:lstStyle/>
          <a:p>
            <a:pPr algn="l"/>
            <a:r>
              <a:rPr sz="670" b="1" i="0">
                <a:solidFill>
                  <a:srgbClr val="473930"/>
                </a:solidFill>
                <a:latin typeface="Arial"/>
              </a:rPr>
              <a:t>Email:</a:t>
            </a:r>
          </a:p>
        </p:txBody>
      </p:sp>
      <p:sp>
        <p:nvSpPr>
          <p:cNvPr id="26" name="TextBox 25"/>
          <p:cNvSpPr txBox="1"/>
          <p:nvPr/>
        </p:nvSpPr>
        <p:spPr>
          <a:xfrm>
            <a:off x="749808" y="3264408"/>
            <a:ext cx="1664208" cy="274320"/>
          </a:xfrm>
          <a:prstGeom prst="rect">
            <a:avLst/>
          </a:prstGeom>
          <a:noFill/>
        </p:spPr>
        <p:txBody>
          <a:bodyPr wrap="square" lIns="0" rIns="0" tIns="0" bIns="0">
            <a:spAutoFit/>
          </a:bodyPr>
          <a:lstStyle/>
          <a:p>
            <a:pPr algn="l"/>
            <a:r>
              <a:rPr sz="650" b="0" i="0">
                <a:solidFill>
                  <a:srgbClr val="141414"/>
                </a:solidFill>
                <a:latin typeface="Arial"/>
              </a:rPr>
              <a:t>hotro.joboko@gmail.com</a:t>
            </a:r>
          </a:p>
        </p:txBody>
      </p:sp>
      <p:sp>
        <p:nvSpPr>
          <p:cNvPr id="27" name="Rectangle 26"/>
          <p:cNvSpPr/>
          <p:nvPr/>
        </p:nvSpPr>
        <p:spPr>
          <a:xfrm>
            <a:off x="310896" y="3529584"/>
            <a:ext cx="2212848" cy="7315"/>
          </a:xfrm>
          <a:prstGeom prst="rect">
            <a:avLst/>
          </a:prstGeom>
          <a:solidFill>
            <a:srgbClr val="BEB9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310896" y="3621024"/>
            <a:ext cx="283464" cy="283464"/>
          </a:xfrm>
          <a:prstGeom prst="ellipse">
            <a:avLst/>
          </a:prstGeom>
          <a:solidFill>
            <a:srgbClr val="473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338328" y="3671316"/>
            <a:ext cx="228600" cy="137160"/>
          </a:xfrm>
          <a:prstGeom prst="rect">
            <a:avLst/>
          </a:prstGeom>
          <a:noFill/>
        </p:spPr>
        <p:txBody>
          <a:bodyPr wrap="square" lIns="0" rIns="0" tIns="0" bIns="0">
            <a:spAutoFit/>
          </a:bodyPr>
          <a:lstStyle/>
          <a:p>
            <a:pPr algn="ctr"/>
            <a:r>
              <a:rPr sz="700" b="1" i="0">
                <a:solidFill>
                  <a:srgbClr val="FFFFFF"/>
                </a:solidFill>
                <a:latin typeface="Arial"/>
              </a:rPr>
              <a:t>?</a:t>
            </a:r>
          </a:p>
        </p:txBody>
      </p:sp>
      <p:sp>
        <p:nvSpPr>
          <p:cNvPr id="30" name="TextBox 29"/>
          <p:cNvSpPr txBox="1"/>
          <p:nvPr/>
        </p:nvSpPr>
        <p:spPr>
          <a:xfrm>
            <a:off x="749808" y="3611880"/>
            <a:ext cx="1645920" cy="164592"/>
          </a:xfrm>
          <a:prstGeom prst="rect">
            <a:avLst/>
          </a:prstGeom>
          <a:noFill/>
        </p:spPr>
        <p:txBody>
          <a:bodyPr wrap="square" lIns="0" rIns="0" tIns="0" bIns="0">
            <a:spAutoFit/>
          </a:bodyPr>
          <a:lstStyle/>
          <a:p>
            <a:pPr algn="l"/>
            <a:r>
              <a:rPr sz="670" b="1" i="0">
                <a:solidFill>
                  <a:srgbClr val="473930"/>
                </a:solidFill>
                <a:latin typeface="Arial"/>
              </a:rPr>
              <a:t>Website:</a:t>
            </a:r>
          </a:p>
        </p:txBody>
      </p:sp>
      <p:sp>
        <p:nvSpPr>
          <p:cNvPr id="31" name="TextBox 30"/>
          <p:cNvSpPr txBox="1"/>
          <p:nvPr/>
        </p:nvSpPr>
        <p:spPr>
          <a:xfrm>
            <a:off x="749808" y="3794760"/>
            <a:ext cx="1664208" cy="274320"/>
          </a:xfrm>
          <a:prstGeom prst="rect">
            <a:avLst/>
          </a:prstGeom>
          <a:noFill/>
        </p:spPr>
        <p:txBody>
          <a:bodyPr wrap="square" lIns="0" rIns="0" tIns="0" bIns="0">
            <a:spAutoFit/>
          </a:bodyPr>
          <a:lstStyle/>
          <a:p>
            <a:pPr algn="l"/>
            <a:r>
              <a:rPr sz="650" b="0" i="0">
                <a:solidFill>
                  <a:srgbClr val="141414"/>
                </a:solidFill>
                <a:latin typeface="Arial"/>
              </a:rPr>
              <a:t>fb.com/jobokofanpage</a:t>
            </a:r>
          </a:p>
        </p:txBody>
      </p:sp>
      <p:sp>
        <p:nvSpPr>
          <p:cNvPr id="32" name="Rectangle 31"/>
          <p:cNvSpPr/>
          <p:nvPr/>
        </p:nvSpPr>
        <p:spPr>
          <a:xfrm>
            <a:off x="310896" y="4059936"/>
            <a:ext cx="2212848" cy="7315"/>
          </a:xfrm>
          <a:prstGeom prst="rect">
            <a:avLst/>
          </a:prstGeom>
          <a:solidFill>
            <a:srgbClr val="BEB9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310896" y="4151376"/>
            <a:ext cx="283464" cy="283464"/>
          </a:xfrm>
          <a:prstGeom prst="ellipse">
            <a:avLst/>
          </a:prstGeom>
          <a:solidFill>
            <a:srgbClr val="473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338328" y="4201668"/>
            <a:ext cx="228600" cy="137160"/>
          </a:xfrm>
          <a:prstGeom prst="rect">
            <a:avLst/>
          </a:prstGeom>
          <a:noFill/>
        </p:spPr>
        <p:txBody>
          <a:bodyPr wrap="square" lIns="0" rIns="0" tIns="0" bIns="0">
            <a:spAutoFit/>
          </a:bodyPr>
          <a:lstStyle/>
          <a:p>
            <a:pPr algn="ctr"/>
            <a:r>
              <a:rPr sz="700" b="1" i="0">
                <a:solidFill>
                  <a:srgbClr val="FFFFFF"/>
                </a:solidFill>
                <a:latin typeface="Arial"/>
              </a:rPr>
              <a:t>⌂</a:t>
            </a:r>
          </a:p>
        </p:txBody>
      </p:sp>
      <p:sp>
        <p:nvSpPr>
          <p:cNvPr id="35" name="TextBox 34"/>
          <p:cNvSpPr txBox="1"/>
          <p:nvPr/>
        </p:nvSpPr>
        <p:spPr>
          <a:xfrm>
            <a:off x="749808" y="4142232"/>
            <a:ext cx="1645920" cy="164592"/>
          </a:xfrm>
          <a:prstGeom prst="rect">
            <a:avLst/>
          </a:prstGeom>
          <a:noFill/>
        </p:spPr>
        <p:txBody>
          <a:bodyPr wrap="square" lIns="0" rIns="0" tIns="0" bIns="0">
            <a:spAutoFit/>
          </a:bodyPr>
          <a:lstStyle/>
          <a:p>
            <a:pPr algn="l"/>
            <a:r>
              <a:rPr sz="670" b="1" i="0">
                <a:solidFill>
                  <a:srgbClr val="473930"/>
                </a:solidFill>
                <a:latin typeface="Arial"/>
              </a:rPr>
              <a:t>Địa chỉ:</a:t>
            </a:r>
          </a:p>
        </p:txBody>
      </p:sp>
      <p:sp>
        <p:nvSpPr>
          <p:cNvPr id="36" name="TextBox 35"/>
          <p:cNvSpPr txBox="1"/>
          <p:nvPr/>
        </p:nvSpPr>
        <p:spPr>
          <a:xfrm>
            <a:off x="749808" y="4325112"/>
            <a:ext cx="1664208" cy="274320"/>
          </a:xfrm>
          <a:prstGeom prst="rect">
            <a:avLst/>
          </a:prstGeom>
          <a:noFill/>
        </p:spPr>
        <p:txBody>
          <a:bodyPr wrap="square" lIns="0" rIns="0" tIns="0" bIns="0">
            <a:spAutoFit/>
          </a:bodyPr>
          <a:lstStyle/>
          <a:p>
            <a:pPr algn="l"/>
            <a:r>
              <a:rPr sz="650" b="0" i="0">
                <a:solidFill>
                  <a:srgbClr val="141414"/>
                </a:solidFill>
                <a:latin typeface="Arial"/>
              </a:rPr>
              <a:t>Nghĩa Đô, Cầu Giấy, Hà Nội</a:t>
            </a:r>
          </a:p>
        </p:txBody>
      </p:sp>
      <p:sp>
        <p:nvSpPr>
          <p:cNvPr id="37" name="Rectangle 36"/>
          <p:cNvSpPr/>
          <p:nvPr/>
        </p:nvSpPr>
        <p:spPr>
          <a:xfrm>
            <a:off x="310896" y="4590288"/>
            <a:ext cx="2212848" cy="7315"/>
          </a:xfrm>
          <a:prstGeom prst="rect">
            <a:avLst/>
          </a:prstGeom>
          <a:solidFill>
            <a:srgbClr val="BEB9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310896" y="4498848"/>
            <a:ext cx="310896" cy="310896"/>
          </a:xfrm>
          <a:prstGeom prst="ellipse">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347472" y="4553712"/>
            <a:ext cx="237744" cy="146304"/>
          </a:xfrm>
          <a:prstGeom prst="rect">
            <a:avLst/>
          </a:prstGeom>
          <a:noFill/>
        </p:spPr>
        <p:txBody>
          <a:bodyPr wrap="square" lIns="0" rIns="0" tIns="0" bIns="0">
            <a:spAutoFit/>
          </a:bodyPr>
          <a:lstStyle/>
          <a:p>
            <a:pPr algn="ctr"/>
            <a:r>
              <a:rPr sz="720" b="1" i="0">
                <a:solidFill>
                  <a:srgbClr val="FFFFFF"/>
                </a:solidFill>
                <a:latin typeface="Arial"/>
              </a:rPr>
              <a:t>▰</a:t>
            </a:r>
          </a:p>
        </p:txBody>
      </p:sp>
      <p:sp>
        <p:nvSpPr>
          <p:cNvPr id="40" name="TextBox 39"/>
          <p:cNvSpPr txBox="1"/>
          <p:nvPr/>
        </p:nvSpPr>
        <p:spPr>
          <a:xfrm>
            <a:off x="749808" y="4526280"/>
            <a:ext cx="1691640" cy="219456"/>
          </a:xfrm>
          <a:prstGeom prst="rect">
            <a:avLst/>
          </a:prstGeom>
          <a:noFill/>
        </p:spPr>
        <p:txBody>
          <a:bodyPr wrap="square" lIns="0" rIns="0" tIns="0" bIns="0">
            <a:spAutoFit/>
          </a:bodyPr>
          <a:lstStyle/>
          <a:p>
            <a:pPr algn="l"/>
            <a:r>
              <a:rPr sz="1000" b="0" i="0">
                <a:solidFill>
                  <a:srgbClr val="473930"/>
                </a:solidFill>
                <a:latin typeface="Arial Narrow"/>
              </a:rPr>
              <a:t>HỌC VẤN</a:t>
            </a:r>
          </a:p>
        </p:txBody>
      </p:sp>
      <p:sp>
        <p:nvSpPr>
          <p:cNvPr id="41" name="Rectangle 40"/>
          <p:cNvSpPr/>
          <p:nvPr/>
        </p:nvSpPr>
        <p:spPr>
          <a:xfrm>
            <a:off x="749808" y="4791456"/>
            <a:ext cx="1755648" cy="10972"/>
          </a:xfrm>
          <a:prstGeom prst="rect">
            <a:avLst/>
          </a:prstGeom>
          <a:solidFill>
            <a:srgbClr val="473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393192" y="4965192"/>
            <a:ext cx="1993392" cy="164592"/>
          </a:xfrm>
          <a:prstGeom prst="rect">
            <a:avLst/>
          </a:prstGeom>
          <a:noFill/>
        </p:spPr>
        <p:txBody>
          <a:bodyPr wrap="square" lIns="0" rIns="0" tIns="0" bIns="0">
            <a:spAutoFit/>
          </a:bodyPr>
          <a:lstStyle/>
          <a:p>
            <a:pPr algn="l"/>
            <a:r>
              <a:rPr sz="650" b="0" i="0">
                <a:solidFill>
                  <a:srgbClr val="141414"/>
                </a:solidFill>
                <a:latin typeface="Arial"/>
              </a:rPr>
              <a:t>08/2016–06/2020</a:t>
            </a:r>
          </a:p>
        </p:txBody>
      </p:sp>
      <p:sp>
        <p:nvSpPr>
          <p:cNvPr id="43" name="TextBox 42"/>
          <p:cNvSpPr txBox="1"/>
          <p:nvPr/>
        </p:nvSpPr>
        <p:spPr>
          <a:xfrm>
            <a:off x="393192" y="5257800"/>
            <a:ext cx="2057400" cy="502920"/>
          </a:xfrm>
          <a:prstGeom prst="rect">
            <a:avLst/>
          </a:prstGeom>
          <a:noFill/>
        </p:spPr>
        <p:txBody>
          <a:bodyPr wrap="square" lIns="0" rIns="0" tIns="0" bIns="0">
            <a:spAutoFit/>
          </a:bodyPr>
          <a:lstStyle/>
          <a:p>
            <a:pPr algn="l"/>
            <a:r>
              <a:rPr sz="720" b="0" i="0">
                <a:solidFill>
                  <a:srgbClr val="141414"/>
                </a:solidFill>
                <a:latin typeface="Arial"/>
              </a:rPr>
              <a:t>TRƯỜNG ĐẠI HỌC CÔNG NGHỆ - ĐẠI HỌC QUỐC GIA HÀ NỘI</a:t>
            </a:r>
          </a:p>
        </p:txBody>
      </p:sp>
      <p:sp>
        <p:nvSpPr>
          <p:cNvPr id="44" name="TextBox 43"/>
          <p:cNvSpPr txBox="1"/>
          <p:nvPr/>
        </p:nvSpPr>
        <p:spPr>
          <a:xfrm>
            <a:off x="393192" y="5806440"/>
            <a:ext cx="1965960" cy="164592"/>
          </a:xfrm>
          <a:prstGeom prst="rect">
            <a:avLst/>
          </a:prstGeom>
          <a:noFill/>
        </p:spPr>
        <p:txBody>
          <a:bodyPr wrap="square" lIns="0" rIns="0" tIns="0" bIns="0">
            <a:spAutoFit/>
          </a:bodyPr>
          <a:lstStyle/>
          <a:p>
            <a:pPr algn="l"/>
            <a:r>
              <a:rPr sz="680" b="1" i="0">
                <a:solidFill>
                  <a:srgbClr val="141414"/>
                </a:solidFill>
                <a:latin typeface="Arial"/>
              </a:rPr>
              <a:t>Dược sĩ</a:t>
            </a:r>
          </a:p>
        </p:txBody>
      </p:sp>
      <p:sp>
        <p:nvSpPr>
          <p:cNvPr id="45" name="TextBox 44"/>
          <p:cNvSpPr txBox="1"/>
          <p:nvPr/>
        </p:nvSpPr>
        <p:spPr>
          <a:xfrm>
            <a:off x="393192" y="6016752"/>
            <a:ext cx="2011680" cy="411480"/>
          </a:xfrm>
          <a:prstGeom prst="rect">
            <a:avLst/>
          </a:prstGeom>
          <a:noFill/>
        </p:spPr>
        <p:txBody>
          <a:bodyPr wrap="square" lIns="0" rIns="0" tIns="0" bIns="0">
            <a:spAutoFit/>
          </a:bodyPr>
          <a:lstStyle/>
          <a:p>
            <a:pPr algn="l"/>
            <a:r>
              <a:rPr sz="650" b="0" i="0">
                <a:solidFill>
                  <a:srgbClr val="141414"/>
                </a:solidFill>
                <a:latin typeface="Arial"/>
              </a:rPr>
              <a:t>Tốt nghiệp loại Khá giỏi, điểm
trung bình 8.3</a:t>
            </a:r>
          </a:p>
        </p:txBody>
      </p:sp>
      <p:sp>
        <p:nvSpPr>
          <p:cNvPr id="46" name="Oval 45"/>
          <p:cNvSpPr/>
          <p:nvPr/>
        </p:nvSpPr>
        <p:spPr>
          <a:xfrm>
            <a:off x="310896" y="6565392"/>
            <a:ext cx="310896" cy="310896"/>
          </a:xfrm>
          <a:prstGeom prst="ellipse">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TextBox 46"/>
          <p:cNvSpPr txBox="1"/>
          <p:nvPr/>
        </p:nvSpPr>
        <p:spPr>
          <a:xfrm>
            <a:off x="347472" y="6620255"/>
            <a:ext cx="237744" cy="146304"/>
          </a:xfrm>
          <a:prstGeom prst="rect">
            <a:avLst/>
          </a:prstGeom>
          <a:noFill/>
        </p:spPr>
        <p:txBody>
          <a:bodyPr wrap="square" lIns="0" rIns="0" tIns="0" bIns="0">
            <a:spAutoFit/>
          </a:bodyPr>
          <a:lstStyle/>
          <a:p>
            <a:pPr algn="ctr"/>
            <a:r>
              <a:rPr sz="720" b="1" i="0">
                <a:solidFill>
                  <a:srgbClr val="FFFFFF"/>
                </a:solidFill>
                <a:latin typeface="Arial"/>
              </a:rPr>
              <a:t>i</a:t>
            </a:r>
          </a:p>
        </p:txBody>
      </p:sp>
      <p:sp>
        <p:nvSpPr>
          <p:cNvPr id="48" name="TextBox 47"/>
          <p:cNvSpPr txBox="1"/>
          <p:nvPr/>
        </p:nvSpPr>
        <p:spPr>
          <a:xfrm>
            <a:off x="749808" y="6592824"/>
            <a:ext cx="1691640" cy="219456"/>
          </a:xfrm>
          <a:prstGeom prst="rect">
            <a:avLst/>
          </a:prstGeom>
          <a:noFill/>
        </p:spPr>
        <p:txBody>
          <a:bodyPr wrap="square" lIns="0" rIns="0" tIns="0" bIns="0">
            <a:spAutoFit/>
          </a:bodyPr>
          <a:lstStyle/>
          <a:p>
            <a:pPr algn="l"/>
            <a:r>
              <a:rPr sz="1000" b="0" i="0">
                <a:solidFill>
                  <a:srgbClr val="473930"/>
                </a:solidFill>
                <a:latin typeface="Arial Narrow"/>
              </a:rPr>
              <a:t>SỞ THÍCH</a:t>
            </a:r>
          </a:p>
        </p:txBody>
      </p:sp>
      <p:sp>
        <p:nvSpPr>
          <p:cNvPr id="49" name="Rectangle 48"/>
          <p:cNvSpPr/>
          <p:nvPr/>
        </p:nvSpPr>
        <p:spPr>
          <a:xfrm>
            <a:off x="749808" y="6858000"/>
            <a:ext cx="1755648" cy="10972"/>
          </a:xfrm>
          <a:prstGeom prst="rect">
            <a:avLst/>
          </a:prstGeom>
          <a:solidFill>
            <a:srgbClr val="473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402336" y="7059168"/>
            <a:ext cx="109728" cy="164592"/>
          </a:xfrm>
          <a:prstGeom prst="rect">
            <a:avLst/>
          </a:prstGeom>
          <a:noFill/>
        </p:spPr>
        <p:txBody>
          <a:bodyPr wrap="square" lIns="0" rIns="0" tIns="0" bIns="0">
            <a:spAutoFit/>
          </a:bodyPr>
          <a:lstStyle/>
          <a:p>
            <a:pPr algn="l"/>
            <a:r>
              <a:rPr sz="860" b="1" i="0">
                <a:solidFill>
                  <a:srgbClr val="FF8F15"/>
                </a:solidFill>
                <a:latin typeface="Arial"/>
              </a:rPr>
              <a:t>•</a:t>
            </a:r>
          </a:p>
        </p:txBody>
      </p:sp>
      <p:sp>
        <p:nvSpPr>
          <p:cNvPr id="51" name="TextBox 50"/>
          <p:cNvSpPr txBox="1"/>
          <p:nvPr/>
        </p:nvSpPr>
        <p:spPr>
          <a:xfrm>
            <a:off x="566928" y="7059168"/>
            <a:ext cx="1828800" cy="228600"/>
          </a:xfrm>
          <a:prstGeom prst="rect">
            <a:avLst/>
          </a:prstGeom>
          <a:noFill/>
        </p:spPr>
        <p:txBody>
          <a:bodyPr wrap="square" lIns="0" rIns="0" tIns="0" bIns="0">
            <a:spAutoFit/>
          </a:bodyPr>
          <a:lstStyle/>
          <a:p>
            <a:pPr algn="l"/>
            <a:r>
              <a:rPr sz="660" b="0" i="0">
                <a:solidFill>
                  <a:srgbClr val="141414"/>
                </a:solidFill>
                <a:latin typeface="Arial"/>
              </a:rPr>
              <a:t>Chụp ảnh, làm video ngắn</a:t>
            </a:r>
          </a:p>
        </p:txBody>
      </p:sp>
      <p:sp>
        <p:nvSpPr>
          <p:cNvPr id="52" name="TextBox 51"/>
          <p:cNvSpPr txBox="1"/>
          <p:nvPr/>
        </p:nvSpPr>
        <p:spPr>
          <a:xfrm>
            <a:off x="402336" y="7342631"/>
            <a:ext cx="109728" cy="164592"/>
          </a:xfrm>
          <a:prstGeom prst="rect">
            <a:avLst/>
          </a:prstGeom>
          <a:noFill/>
        </p:spPr>
        <p:txBody>
          <a:bodyPr wrap="square" lIns="0" rIns="0" tIns="0" bIns="0">
            <a:spAutoFit/>
          </a:bodyPr>
          <a:lstStyle/>
          <a:p>
            <a:pPr algn="l"/>
            <a:r>
              <a:rPr sz="860" b="1" i="0">
                <a:solidFill>
                  <a:srgbClr val="FF8F15"/>
                </a:solidFill>
                <a:latin typeface="Arial"/>
              </a:rPr>
              <a:t>•</a:t>
            </a:r>
          </a:p>
        </p:txBody>
      </p:sp>
      <p:sp>
        <p:nvSpPr>
          <p:cNvPr id="53" name="TextBox 52"/>
          <p:cNvSpPr txBox="1"/>
          <p:nvPr/>
        </p:nvSpPr>
        <p:spPr>
          <a:xfrm>
            <a:off x="566928" y="7342631"/>
            <a:ext cx="1828800" cy="228600"/>
          </a:xfrm>
          <a:prstGeom prst="rect">
            <a:avLst/>
          </a:prstGeom>
          <a:noFill/>
        </p:spPr>
        <p:txBody>
          <a:bodyPr wrap="square" lIns="0" rIns="0" tIns="0" bIns="0">
            <a:spAutoFit/>
          </a:bodyPr>
          <a:lstStyle/>
          <a:p>
            <a:pPr algn="l"/>
            <a:r>
              <a:rPr sz="660" b="0" i="0">
                <a:solidFill>
                  <a:srgbClr val="141414"/>
                </a:solidFill>
                <a:latin typeface="Arial"/>
              </a:rPr>
              <a:t>Đi phượt</a:t>
            </a:r>
          </a:p>
        </p:txBody>
      </p:sp>
      <p:sp>
        <p:nvSpPr>
          <p:cNvPr id="54" name="TextBox 53"/>
          <p:cNvSpPr txBox="1"/>
          <p:nvPr/>
        </p:nvSpPr>
        <p:spPr>
          <a:xfrm>
            <a:off x="402336" y="7626096"/>
            <a:ext cx="109728" cy="164592"/>
          </a:xfrm>
          <a:prstGeom prst="rect">
            <a:avLst/>
          </a:prstGeom>
          <a:noFill/>
        </p:spPr>
        <p:txBody>
          <a:bodyPr wrap="square" lIns="0" rIns="0" tIns="0" bIns="0">
            <a:spAutoFit/>
          </a:bodyPr>
          <a:lstStyle/>
          <a:p>
            <a:pPr algn="l"/>
            <a:r>
              <a:rPr sz="860" b="1" i="0">
                <a:solidFill>
                  <a:srgbClr val="FF8F15"/>
                </a:solidFill>
                <a:latin typeface="Arial"/>
              </a:rPr>
              <a:t>•</a:t>
            </a:r>
          </a:p>
        </p:txBody>
      </p:sp>
      <p:sp>
        <p:nvSpPr>
          <p:cNvPr id="55" name="TextBox 54"/>
          <p:cNvSpPr txBox="1"/>
          <p:nvPr/>
        </p:nvSpPr>
        <p:spPr>
          <a:xfrm>
            <a:off x="566928" y="7626096"/>
            <a:ext cx="1828800" cy="228600"/>
          </a:xfrm>
          <a:prstGeom prst="rect">
            <a:avLst/>
          </a:prstGeom>
          <a:noFill/>
        </p:spPr>
        <p:txBody>
          <a:bodyPr wrap="square" lIns="0" rIns="0" tIns="0" bIns="0">
            <a:spAutoFit/>
          </a:bodyPr>
          <a:lstStyle/>
          <a:p>
            <a:pPr algn="l"/>
            <a:r>
              <a:rPr sz="660" b="0" i="0">
                <a:solidFill>
                  <a:srgbClr val="141414"/>
                </a:solidFill>
                <a:latin typeface="Arial"/>
              </a:rPr>
              <a:t>Viết truyện ngắn</a:t>
            </a:r>
          </a:p>
        </p:txBody>
      </p:sp>
      <p:sp>
        <p:nvSpPr>
          <p:cNvPr id="56" name="Oval 55"/>
          <p:cNvSpPr/>
          <p:nvPr/>
        </p:nvSpPr>
        <p:spPr>
          <a:xfrm>
            <a:off x="310896" y="8028431"/>
            <a:ext cx="310896" cy="310896"/>
          </a:xfrm>
          <a:prstGeom prst="ellipse">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347472" y="8083296"/>
            <a:ext cx="237744" cy="146304"/>
          </a:xfrm>
          <a:prstGeom prst="rect">
            <a:avLst/>
          </a:prstGeom>
          <a:noFill/>
        </p:spPr>
        <p:txBody>
          <a:bodyPr wrap="square" lIns="0" rIns="0" tIns="0" bIns="0">
            <a:spAutoFit/>
          </a:bodyPr>
          <a:lstStyle/>
          <a:p>
            <a:pPr algn="ctr"/>
            <a:r>
              <a:rPr sz="720" b="1" i="0">
                <a:solidFill>
                  <a:srgbClr val="FFFFFF"/>
                </a:solidFill>
                <a:latin typeface="Arial"/>
              </a:rPr>
              <a:t>♟</a:t>
            </a:r>
          </a:p>
        </p:txBody>
      </p:sp>
      <p:sp>
        <p:nvSpPr>
          <p:cNvPr id="58" name="TextBox 57"/>
          <p:cNvSpPr txBox="1"/>
          <p:nvPr/>
        </p:nvSpPr>
        <p:spPr>
          <a:xfrm>
            <a:off x="749808" y="8055863"/>
            <a:ext cx="1691640" cy="219456"/>
          </a:xfrm>
          <a:prstGeom prst="rect">
            <a:avLst/>
          </a:prstGeom>
          <a:noFill/>
        </p:spPr>
        <p:txBody>
          <a:bodyPr wrap="square" lIns="0" rIns="0" tIns="0" bIns="0">
            <a:spAutoFit/>
          </a:bodyPr>
          <a:lstStyle/>
          <a:p>
            <a:pPr algn="l"/>
            <a:r>
              <a:rPr sz="1000" b="0" i="0">
                <a:solidFill>
                  <a:srgbClr val="473930"/>
                </a:solidFill>
                <a:latin typeface="Arial Narrow"/>
              </a:rPr>
              <a:t>NGƯỜI THAM CHIẾU</a:t>
            </a:r>
          </a:p>
        </p:txBody>
      </p:sp>
      <p:sp>
        <p:nvSpPr>
          <p:cNvPr id="59" name="Rectangle 58"/>
          <p:cNvSpPr/>
          <p:nvPr/>
        </p:nvSpPr>
        <p:spPr>
          <a:xfrm>
            <a:off x="749808" y="8321040"/>
            <a:ext cx="1755648" cy="10972"/>
          </a:xfrm>
          <a:prstGeom prst="rect">
            <a:avLst/>
          </a:prstGeom>
          <a:solidFill>
            <a:srgbClr val="473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402336" y="8513064"/>
            <a:ext cx="2029968" cy="658368"/>
          </a:xfrm>
          <a:prstGeom prst="rect">
            <a:avLst/>
          </a:prstGeom>
          <a:noFill/>
        </p:spPr>
        <p:txBody>
          <a:bodyPr wrap="square" lIns="0" rIns="0" tIns="0" bIns="0">
            <a:spAutoFit/>
          </a:bodyPr>
          <a:lstStyle/>
          <a:p>
            <a:pPr algn="l"/>
            <a:r>
              <a:rPr sz="645" b="0" i="0">
                <a:solidFill>
                  <a:srgbClr val="141414"/>
                </a:solidFill>
                <a:latin typeface="Arial"/>
              </a:rPr>
              <a:t>Anh Hoàng Tuấn Trưởng Quản lý
nhà thuốc, Công ty TNHH JoboKO
Điện thoại: 0988989899</a:t>
            </a:r>
          </a:p>
        </p:txBody>
      </p:sp>
      <p:sp>
        <p:nvSpPr>
          <p:cNvPr id="61" name="Rectangle 60"/>
          <p:cNvSpPr/>
          <p:nvPr/>
        </p:nvSpPr>
        <p:spPr>
          <a:xfrm>
            <a:off x="3081528" y="1627632"/>
            <a:ext cx="4160520" cy="1261872"/>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Rectangle 61"/>
          <p:cNvSpPr/>
          <p:nvPr/>
        </p:nvSpPr>
        <p:spPr>
          <a:xfrm>
            <a:off x="3081528"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Rectangle 62"/>
          <p:cNvSpPr/>
          <p:nvPr/>
        </p:nvSpPr>
        <p:spPr>
          <a:xfrm>
            <a:off x="3081528"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Rectangle 63"/>
          <p:cNvSpPr/>
          <p:nvPr/>
        </p:nvSpPr>
        <p:spPr>
          <a:xfrm>
            <a:off x="3246120"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Rectangle 64"/>
          <p:cNvSpPr/>
          <p:nvPr/>
        </p:nvSpPr>
        <p:spPr>
          <a:xfrm>
            <a:off x="3246120"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6" name="Rectangle 65"/>
          <p:cNvSpPr/>
          <p:nvPr/>
        </p:nvSpPr>
        <p:spPr>
          <a:xfrm>
            <a:off x="3410712"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7" name="Rectangle 66"/>
          <p:cNvSpPr/>
          <p:nvPr/>
        </p:nvSpPr>
        <p:spPr>
          <a:xfrm>
            <a:off x="3410712"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8" name="Rectangle 67"/>
          <p:cNvSpPr/>
          <p:nvPr/>
        </p:nvSpPr>
        <p:spPr>
          <a:xfrm>
            <a:off x="3575304"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9" name="Rectangle 68"/>
          <p:cNvSpPr/>
          <p:nvPr/>
        </p:nvSpPr>
        <p:spPr>
          <a:xfrm>
            <a:off x="3575304"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0" name="Rectangle 69"/>
          <p:cNvSpPr/>
          <p:nvPr/>
        </p:nvSpPr>
        <p:spPr>
          <a:xfrm>
            <a:off x="3739896"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 name="Rectangle 70"/>
          <p:cNvSpPr/>
          <p:nvPr/>
        </p:nvSpPr>
        <p:spPr>
          <a:xfrm>
            <a:off x="3739896"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2" name="Rectangle 71"/>
          <p:cNvSpPr/>
          <p:nvPr/>
        </p:nvSpPr>
        <p:spPr>
          <a:xfrm>
            <a:off x="3904487"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3" name="Rectangle 72"/>
          <p:cNvSpPr/>
          <p:nvPr/>
        </p:nvSpPr>
        <p:spPr>
          <a:xfrm>
            <a:off x="3904487"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4" name="Rectangle 73"/>
          <p:cNvSpPr/>
          <p:nvPr/>
        </p:nvSpPr>
        <p:spPr>
          <a:xfrm>
            <a:off x="4069080"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5" name="Rectangle 74"/>
          <p:cNvSpPr/>
          <p:nvPr/>
        </p:nvSpPr>
        <p:spPr>
          <a:xfrm>
            <a:off x="4069080"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6" name="Rectangle 75"/>
          <p:cNvSpPr/>
          <p:nvPr/>
        </p:nvSpPr>
        <p:spPr>
          <a:xfrm>
            <a:off x="4233672"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7" name="Rectangle 76"/>
          <p:cNvSpPr/>
          <p:nvPr/>
        </p:nvSpPr>
        <p:spPr>
          <a:xfrm>
            <a:off x="4233672"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8" name="Rectangle 77"/>
          <p:cNvSpPr/>
          <p:nvPr/>
        </p:nvSpPr>
        <p:spPr>
          <a:xfrm>
            <a:off x="4398264"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9" name="Rectangle 78"/>
          <p:cNvSpPr/>
          <p:nvPr/>
        </p:nvSpPr>
        <p:spPr>
          <a:xfrm>
            <a:off x="4398264"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0" name="Rectangle 79"/>
          <p:cNvSpPr/>
          <p:nvPr/>
        </p:nvSpPr>
        <p:spPr>
          <a:xfrm>
            <a:off x="4562856"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 name="Rectangle 80"/>
          <p:cNvSpPr/>
          <p:nvPr/>
        </p:nvSpPr>
        <p:spPr>
          <a:xfrm>
            <a:off x="4562856"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2" name="Rectangle 81"/>
          <p:cNvSpPr/>
          <p:nvPr/>
        </p:nvSpPr>
        <p:spPr>
          <a:xfrm>
            <a:off x="4727448"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3" name="Rectangle 82"/>
          <p:cNvSpPr/>
          <p:nvPr/>
        </p:nvSpPr>
        <p:spPr>
          <a:xfrm>
            <a:off x="4727448"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4" name="Rectangle 83"/>
          <p:cNvSpPr/>
          <p:nvPr/>
        </p:nvSpPr>
        <p:spPr>
          <a:xfrm>
            <a:off x="4892040"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5" name="Rectangle 84"/>
          <p:cNvSpPr/>
          <p:nvPr/>
        </p:nvSpPr>
        <p:spPr>
          <a:xfrm>
            <a:off x="4892040"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6" name="Rectangle 85"/>
          <p:cNvSpPr/>
          <p:nvPr/>
        </p:nvSpPr>
        <p:spPr>
          <a:xfrm>
            <a:off x="5056632"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7" name="Rectangle 86"/>
          <p:cNvSpPr/>
          <p:nvPr/>
        </p:nvSpPr>
        <p:spPr>
          <a:xfrm>
            <a:off x="5056632"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8" name="Rectangle 87"/>
          <p:cNvSpPr/>
          <p:nvPr/>
        </p:nvSpPr>
        <p:spPr>
          <a:xfrm>
            <a:off x="5221224"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9" name="Rectangle 88"/>
          <p:cNvSpPr/>
          <p:nvPr/>
        </p:nvSpPr>
        <p:spPr>
          <a:xfrm>
            <a:off x="5221224"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0" name="Rectangle 89"/>
          <p:cNvSpPr/>
          <p:nvPr/>
        </p:nvSpPr>
        <p:spPr>
          <a:xfrm>
            <a:off x="5385816"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1" name="Rectangle 90"/>
          <p:cNvSpPr/>
          <p:nvPr/>
        </p:nvSpPr>
        <p:spPr>
          <a:xfrm>
            <a:off x="5385816"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2" name="Rectangle 91"/>
          <p:cNvSpPr/>
          <p:nvPr/>
        </p:nvSpPr>
        <p:spPr>
          <a:xfrm>
            <a:off x="5550408"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3" name="Rectangle 92"/>
          <p:cNvSpPr/>
          <p:nvPr/>
        </p:nvSpPr>
        <p:spPr>
          <a:xfrm>
            <a:off x="5550408"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4" name="Rectangle 93"/>
          <p:cNvSpPr/>
          <p:nvPr/>
        </p:nvSpPr>
        <p:spPr>
          <a:xfrm>
            <a:off x="5715000"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5" name="Rectangle 94"/>
          <p:cNvSpPr/>
          <p:nvPr/>
        </p:nvSpPr>
        <p:spPr>
          <a:xfrm>
            <a:off x="5715000"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6" name="Rectangle 95"/>
          <p:cNvSpPr/>
          <p:nvPr/>
        </p:nvSpPr>
        <p:spPr>
          <a:xfrm>
            <a:off x="5879592"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7" name="Rectangle 96"/>
          <p:cNvSpPr/>
          <p:nvPr/>
        </p:nvSpPr>
        <p:spPr>
          <a:xfrm>
            <a:off x="5879592"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8" name="Rectangle 97"/>
          <p:cNvSpPr/>
          <p:nvPr/>
        </p:nvSpPr>
        <p:spPr>
          <a:xfrm>
            <a:off x="6044183"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9" name="Rectangle 98"/>
          <p:cNvSpPr/>
          <p:nvPr/>
        </p:nvSpPr>
        <p:spPr>
          <a:xfrm>
            <a:off x="6044183"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0" name="Rectangle 99"/>
          <p:cNvSpPr/>
          <p:nvPr/>
        </p:nvSpPr>
        <p:spPr>
          <a:xfrm>
            <a:off x="6208776"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1" name="Rectangle 100"/>
          <p:cNvSpPr/>
          <p:nvPr/>
        </p:nvSpPr>
        <p:spPr>
          <a:xfrm>
            <a:off x="6208776"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2" name="Rectangle 101"/>
          <p:cNvSpPr/>
          <p:nvPr/>
        </p:nvSpPr>
        <p:spPr>
          <a:xfrm>
            <a:off x="6373368"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3" name="Rectangle 102"/>
          <p:cNvSpPr/>
          <p:nvPr/>
        </p:nvSpPr>
        <p:spPr>
          <a:xfrm>
            <a:off x="6373368"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4" name="Rectangle 103"/>
          <p:cNvSpPr/>
          <p:nvPr/>
        </p:nvSpPr>
        <p:spPr>
          <a:xfrm>
            <a:off x="6537960"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5" name="Rectangle 104"/>
          <p:cNvSpPr/>
          <p:nvPr/>
        </p:nvSpPr>
        <p:spPr>
          <a:xfrm>
            <a:off x="6537960"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6" name="Rectangle 105"/>
          <p:cNvSpPr/>
          <p:nvPr/>
        </p:nvSpPr>
        <p:spPr>
          <a:xfrm>
            <a:off x="6702552"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7" name="Rectangle 106"/>
          <p:cNvSpPr/>
          <p:nvPr/>
        </p:nvSpPr>
        <p:spPr>
          <a:xfrm>
            <a:off x="6702552"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8" name="Rectangle 107"/>
          <p:cNvSpPr/>
          <p:nvPr/>
        </p:nvSpPr>
        <p:spPr>
          <a:xfrm>
            <a:off x="6867144"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9" name="Rectangle 108"/>
          <p:cNvSpPr/>
          <p:nvPr/>
        </p:nvSpPr>
        <p:spPr>
          <a:xfrm>
            <a:off x="6867144"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0" name="Rectangle 109"/>
          <p:cNvSpPr/>
          <p:nvPr/>
        </p:nvSpPr>
        <p:spPr>
          <a:xfrm>
            <a:off x="7031736"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1" name="Rectangle 110"/>
          <p:cNvSpPr/>
          <p:nvPr/>
        </p:nvSpPr>
        <p:spPr>
          <a:xfrm>
            <a:off x="7031736"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2" name="Rectangle 111"/>
          <p:cNvSpPr/>
          <p:nvPr/>
        </p:nvSpPr>
        <p:spPr>
          <a:xfrm>
            <a:off x="7196328" y="1627632"/>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3" name="Rectangle 112"/>
          <p:cNvSpPr/>
          <p:nvPr/>
        </p:nvSpPr>
        <p:spPr>
          <a:xfrm>
            <a:off x="7196328" y="2875788"/>
            <a:ext cx="91440" cy="13716"/>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4" name="Rectangle 113"/>
          <p:cNvSpPr/>
          <p:nvPr/>
        </p:nvSpPr>
        <p:spPr>
          <a:xfrm>
            <a:off x="3081528" y="1627632"/>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5" name="Rectangle 114"/>
          <p:cNvSpPr/>
          <p:nvPr/>
        </p:nvSpPr>
        <p:spPr>
          <a:xfrm>
            <a:off x="7228332" y="1627632"/>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6" name="Rectangle 115"/>
          <p:cNvSpPr/>
          <p:nvPr/>
        </p:nvSpPr>
        <p:spPr>
          <a:xfrm>
            <a:off x="3081528" y="1792224"/>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7" name="Rectangle 116"/>
          <p:cNvSpPr/>
          <p:nvPr/>
        </p:nvSpPr>
        <p:spPr>
          <a:xfrm>
            <a:off x="7228332" y="1792224"/>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8" name="Rectangle 117"/>
          <p:cNvSpPr/>
          <p:nvPr/>
        </p:nvSpPr>
        <p:spPr>
          <a:xfrm>
            <a:off x="3081528" y="1956816"/>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9" name="Rectangle 118"/>
          <p:cNvSpPr/>
          <p:nvPr/>
        </p:nvSpPr>
        <p:spPr>
          <a:xfrm>
            <a:off x="7228332" y="1956816"/>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0" name="Rectangle 119"/>
          <p:cNvSpPr/>
          <p:nvPr/>
        </p:nvSpPr>
        <p:spPr>
          <a:xfrm>
            <a:off x="3081528" y="2121408"/>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1" name="Rectangle 120"/>
          <p:cNvSpPr/>
          <p:nvPr/>
        </p:nvSpPr>
        <p:spPr>
          <a:xfrm>
            <a:off x="7228332" y="2121408"/>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2" name="Rectangle 121"/>
          <p:cNvSpPr/>
          <p:nvPr/>
        </p:nvSpPr>
        <p:spPr>
          <a:xfrm>
            <a:off x="3081528" y="2286000"/>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3" name="Rectangle 122"/>
          <p:cNvSpPr/>
          <p:nvPr/>
        </p:nvSpPr>
        <p:spPr>
          <a:xfrm>
            <a:off x="7228332" y="2286000"/>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4" name="Rectangle 123"/>
          <p:cNvSpPr/>
          <p:nvPr/>
        </p:nvSpPr>
        <p:spPr>
          <a:xfrm>
            <a:off x="3081528" y="2450591"/>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5" name="Rectangle 124"/>
          <p:cNvSpPr/>
          <p:nvPr/>
        </p:nvSpPr>
        <p:spPr>
          <a:xfrm>
            <a:off x="7228332" y="2450591"/>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6" name="Rectangle 125"/>
          <p:cNvSpPr/>
          <p:nvPr/>
        </p:nvSpPr>
        <p:spPr>
          <a:xfrm>
            <a:off x="3081528" y="2615184"/>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7" name="Rectangle 126"/>
          <p:cNvSpPr/>
          <p:nvPr/>
        </p:nvSpPr>
        <p:spPr>
          <a:xfrm>
            <a:off x="7228332" y="2615184"/>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8" name="Rectangle 127"/>
          <p:cNvSpPr/>
          <p:nvPr/>
        </p:nvSpPr>
        <p:spPr>
          <a:xfrm>
            <a:off x="3081528" y="2779776"/>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9" name="Rectangle 128"/>
          <p:cNvSpPr/>
          <p:nvPr/>
        </p:nvSpPr>
        <p:spPr>
          <a:xfrm>
            <a:off x="7228332" y="2779776"/>
            <a:ext cx="13716" cy="91440"/>
          </a:xfrm>
          <a:prstGeom prst="rect">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0" name="TextBox 129"/>
          <p:cNvSpPr txBox="1"/>
          <p:nvPr/>
        </p:nvSpPr>
        <p:spPr>
          <a:xfrm>
            <a:off x="3255264" y="1746504"/>
            <a:ext cx="3703320" cy="932688"/>
          </a:xfrm>
          <a:prstGeom prst="rect">
            <a:avLst/>
          </a:prstGeom>
          <a:noFill/>
        </p:spPr>
        <p:txBody>
          <a:bodyPr wrap="square" lIns="0" rIns="0" tIns="0" bIns="0">
            <a:spAutoFit/>
          </a:bodyPr>
          <a:lstStyle/>
          <a:p>
            <a:pPr algn="l"/>
            <a:r>
              <a:rPr sz="700" b="0" i="0">
                <a:solidFill>
                  <a:srgbClr val="141414"/>
                </a:solidFill>
                <a:latin typeface="Arial"/>
              </a:rPr>
              <a:t>Tôi mong muốn ứng tuyển vào vị trí Dược sĩ tại công ty X-Alpha. Tôi
đã có 2 năm kinh nghiệm bán thuốc tại nhà thuốc, thuyết trình,
review sản phẩm tốt, rất hy vọng tôi có cơ hội được làm việc và cống
hiến tại công ty. Tôi sẽ cố gắng nỗ lực học hỏi các nghiệp vụ chuyên
sâu về mảng y dược để phát triển năng lực, hướng đến vị trí Quản lý
nhà thuốc trong 3 năm tới.</a:t>
            </a:r>
          </a:p>
        </p:txBody>
      </p:sp>
      <p:sp>
        <p:nvSpPr>
          <p:cNvPr id="131" name="TextBox 130"/>
          <p:cNvSpPr txBox="1"/>
          <p:nvPr/>
        </p:nvSpPr>
        <p:spPr>
          <a:xfrm>
            <a:off x="6766560" y="2542032"/>
            <a:ext cx="347472" cy="320040"/>
          </a:xfrm>
          <a:prstGeom prst="rect">
            <a:avLst/>
          </a:prstGeom>
          <a:noFill/>
        </p:spPr>
        <p:txBody>
          <a:bodyPr wrap="square" lIns="0" rIns="0" tIns="0" bIns="0">
            <a:spAutoFit/>
          </a:bodyPr>
          <a:lstStyle/>
          <a:p>
            <a:pPr algn="l"/>
            <a:r>
              <a:rPr sz="2200" b="1" i="0">
                <a:solidFill>
                  <a:srgbClr val="FF8F15"/>
                </a:solidFill>
                <a:latin typeface="Arial"/>
              </a:rPr>
              <a:t>❞</a:t>
            </a:r>
          </a:p>
        </p:txBody>
      </p:sp>
      <p:sp>
        <p:nvSpPr>
          <p:cNvPr id="132" name="Oval 131"/>
          <p:cNvSpPr/>
          <p:nvPr/>
        </p:nvSpPr>
        <p:spPr>
          <a:xfrm>
            <a:off x="3090672" y="3172968"/>
            <a:ext cx="310896" cy="310896"/>
          </a:xfrm>
          <a:prstGeom prst="ellipse">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3" name="TextBox 132"/>
          <p:cNvSpPr txBox="1"/>
          <p:nvPr/>
        </p:nvSpPr>
        <p:spPr>
          <a:xfrm>
            <a:off x="3127248" y="3223260"/>
            <a:ext cx="237744" cy="146304"/>
          </a:xfrm>
          <a:prstGeom prst="rect">
            <a:avLst/>
          </a:prstGeom>
          <a:noFill/>
        </p:spPr>
        <p:txBody>
          <a:bodyPr wrap="square" lIns="0" rIns="0" tIns="0" bIns="0">
            <a:spAutoFit/>
          </a:bodyPr>
          <a:lstStyle/>
          <a:p>
            <a:pPr algn="ctr"/>
            <a:r>
              <a:rPr sz="700" b="1" i="0">
                <a:solidFill>
                  <a:srgbClr val="FFFFFF"/>
                </a:solidFill>
                <a:latin typeface="Arial"/>
              </a:rPr>
              <a:t>▰</a:t>
            </a:r>
          </a:p>
        </p:txBody>
      </p:sp>
      <p:sp>
        <p:nvSpPr>
          <p:cNvPr id="134" name="TextBox 133"/>
          <p:cNvSpPr txBox="1"/>
          <p:nvPr/>
        </p:nvSpPr>
        <p:spPr>
          <a:xfrm>
            <a:off x="3529584" y="3191256"/>
            <a:ext cx="2560320" cy="237744"/>
          </a:xfrm>
          <a:prstGeom prst="rect">
            <a:avLst/>
          </a:prstGeom>
          <a:noFill/>
        </p:spPr>
        <p:txBody>
          <a:bodyPr wrap="square" lIns="0" rIns="0" tIns="0" bIns="0">
            <a:spAutoFit/>
          </a:bodyPr>
          <a:lstStyle/>
          <a:p>
            <a:pPr algn="l"/>
            <a:r>
              <a:rPr sz="1040" b="0" i="0">
                <a:solidFill>
                  <a:srgbClr val="473930"/>
                </a:solidFill>
                <a:latin typeface="Arial Narrow"/>
              </a:rPr>
              <a:t>KINH NGHIỆM LÀM VIỆC</a:t>
            </a:r>
          </a:p>
        </p:txBody>
      </p:sp>
      <p:sp>
        <p:nvSpPr>
          <p:cNvPr id="135" name="Rectangle 134"/>
          <p:cNvSpPr/>
          <p:nvPr/>
        </p:nvSpPr>
        <p:spPr>
          <a:xfrm>
            <a:off x="3529584" y="3483864"/>
            <a:ext cx="3630168" cy="10972"/>
          </a:xfrm>
          <a:prstGeom prst="rect">
            <a:avLst/>
          </a:prstGeom>
          <a:solidFill>
            <a:srgbClr val="473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6" name="Rectangle 135"/>
          <p:cNvSpPr/>
          <p:nvPr/>
        </p:nvSpPr>
        <p:spPr>
          <a:xfrm>
            <a:off x="3200400" y="3593592"/>
            <a:ext cx="9144" cy="9144"/>
          </a:xfrm>
          <a:prstGeom prst="rect">
            <a:avLst/>
          </a:prstGeom>
          <a:solidFill>
            <a:srgbClr val="8C8C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7" name="Rectangle 136"/>
          <p:cNvSpPr/>
          <p:nvPr/>
        </p:nvSpPr>
        <p:spPr>
          <a:xfrm>
            <a:off x="3200400" y="3584448"/>
            <a:ext cx="10972" cy="3895344"/>
          </a:xfrm>
          <a:prstGeom prst="rect">
            <a:avLst/>
          </a:prstGeom>
          <a:solidFill>
            <a:srgbClr val="9696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8" name="Oval 137"/>
          <p:cNvSpPr/>
          <p:nvPr/>
        </p:nvSpPr>
        <p:spPr>
          <a:xfrm>
            <a:off x="3136392" y="3593592"/>
            <a:ext cx="128016" cy="128016"/>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9" name="Oval 138"/>
          <p:cNvSpPr/>
          <p:nvPr/>
        </p:nvSpPr>
        <p:spPr>
          <a:xfrm>
            <a:off x="3136392" y="3593592"/>
            <a:ext cx="128016" cy="128016"/>
          </a:xfrm>
          <a:prstGeom prst="ellipse">
            <a:avLst/>
          </a:prstGeom>
          <a:solidFill>
            <a:srgbClr val="FFFFFF"/>
          </a:solidFill>
          <a:ln w="10160">
            <a:solidFill>
              <a:srgbClr val="47393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0" name="Oval 139"/>
          <p:cNvSpPr/>
          <p:nvPr/>
        </p:nvSpPr>
        <p:spPr>
          <a:xfrm>
            <a:off x="3168396" y="3625596"/>
            <a:ext cx="64008" cy="64008"/>
          </a:xfrm>
          <a:prstGeom prst="ellipse">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1" name="TextBox 140"/>
          <p:cNvSpPr txBox="1"/>
          <p:nvPr/>
        </p:nvSpPr>
        <p:spPr>
          <a:xfrm>
            <a:off x="3419856" y="3557016"/>
            <a:ext cx="1234440" cy="164592"/>
          </a:xfrm>
          <a:prstGeom prst="rect">
            <a:avLst/>
          </a:prstGeom>
          <a:noFill/>
        </p:spPr>
        <p:txBody>
          <a:bodyPr wrap="square" lIns="0" rIns="0" tIns="0" bIns="0">
            <a:spAutoFit/>
          </a:bodyPr>
          <a:lstStyle/>
          <a:p>
            <a:pPr algn="l"/>
            <a:r>
              <a:rPr sz="640" b="0" i="0">
                <a:solidFill>
                  <a:srgbClr val="141414"/>
                </a:solidFill>
                <a:latin typeface="Arial"/>
              </a:rPr>
              <a:t>01/2020–06/2020</a:t>
            </a:r>
          </a:p>
        </p:txBody>
      </p:sp>
      <p:sp>
        <p:nvSpPr>
          <p:cNvPr id="142" name="Rectangle 141"/>
          <p:cNvSpPr/>
          <p:nvPr/>
        </p:nvSpPr>
        <p:spPr>
          <a:xfrm>
            <a:off x="3419856" y="3794760"/>
            <a:ext cx="3767328" cy="7315"/>
          </a:xfrm>
          <a:prstGeom prst="rect">
            <a:avLst/>
          </a:prstGeom>
          <a:solidFill>
            <a:srgbClr val="BEB9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 name="TextBox 142"/>
          <p:cNvSpPr txBox="1"/>
          <p:nvPr/>
        </p:nvSpPr>
        <p:spPr>
          <a:xfrm>
            <a:off x="3419856" y="3913632"/>
            <a:ext cx="3291840" cy="182880"/>
          </a:xfrm>
          <a:prstGeom prst="rect">
            <a:avLst/>
          </a:prstGeom>
          <a:noFill/>
        </p:spPr>
        <p:txBody>
          <a:bodyPr wrap="square" lIns="0" rIns="0" tIns="0" bIns="0">
            <a:spAutoFit/>
          </a:bodyPr>
          <a:lstStyle/>
          <a:p>
            <a:pPr algn="l"/>
            <a:r>
              <a:rPr sz="750" b="0" i="0">
                <a:solidFill>
                  <a:srgbClr val="141414"/>
                </a:solidFill>
                <a:latin typeface="Arial"/>
              </a:rPr>
              <a:t>CÔNG TY CỔ PHẦN JOBOKO</a:t>
            </a:r>
          </a:p>
        </p:txBody>
      </p:sp>
      <p:sp>
        <p:nvSpPr>
          <p:cNvPr id="144" name="TextBox 143"/>
          <p:cNvSpPr txBox="1"/>
          <p:nvPr/>
        </p:nvSpPr>
        <p:spPr>
          <a:xfrm>
            <a:off x="3419856" y="4133087"/>
            <a:ext cx="2743200" cy="164592"/>
          </a:xfrm>
          <a:prstGeom prst="rect">
            <a:avLst/>
          </a:prstGeom>
          <a:noFill/>
        </p:spPr>
        <p:txBody>
          <a:bodyPr wrap="square" lIns="0" rIns="0" tIns="0" bIns="0">
            <a:spAutoFit/>
          </a:bodyPr>
          <a:lstStyle/>
          <a:p>
            <a:pPr algn="l"/>
            <a:r>
              <a:rPr sz="660" b="0" i="1">
                <a:solidFill>
                  <a:srgbClr val="473930"/>
                </a:solidFill>
                <a:latin typeface="Arial"/>
              </a:rPr>
              <a:t>Thực tập sinh nhà thuốc</a:t>
            </a:r>
          </a:p>
        </p:txBody>
      </p:sp>
      <p:sp>
        <p:nvSpPr>
          <p:cNvPr id="145" name="TextBox 144"/>
          <p:cNvSpPr txBox="1"/>
          <p:nvPr/>
        </p:nvSpPr>
        <p:spPr>
          <a:xfrm>
            <a:off x="3419856" y="4407408"/>
            <a:ext cx="3493008" cy="1152144"/>
          </a:xfrm>
          <a:prstGeom prst="rect">
            <a:avLst/>
          </a:prstGeom>
          <a:noFill/>
        </p:spPr>
        <p:txBody>
          <a:bodyPr wrap="square" lIns="0" rIns="0" tIns="0" bIns="0">
            <a:spAutoFit/>
          </a:bodyPr>
          <a:lstStyle/>
          <a:p>
            <a:pPr algn="l"/>
            <a:r>
              <a:rPr sz="645" b="0" i="0">
                <a:solidFill>
                  <a:srgbClr val="141414"/>
                </a:solidFill>
                <a:latin typeface="Arial"/>
              </a:rPr>
              <a:t>- Tham gia quá trình vận hành tại nhà thuốc.
- Bán hàng, sắp xếp trưng bày hàng hóa.
- Hỗ trợ dược sĩ chính nhà thuốc tư vấn sử dụng thuốc an toàn, hiệu quả.
- Có cơ hội tham gia các buổi training, nâng cao kiến thức chuyên môn.
- Thực hiện các công việc khác khi có yêu cầu từ phía công ty.</a:t>
            </a:r>
          </a:p>
        </p:txBody>
      </p:sp>
      <p:sp>
        <p:nvSpPr>
          <p:cNvPr id="146" name="Oval 145"/>
          <p:cNvSpPr/>
          <p:nvPr/>
        </p:nvSpPr>
        <p:spPr>
          <a:xfrm>
            <a:off x="3136392" y="5696712"/>
            <a:ext cx="128016" cy="128016"/>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7" name="Oval 146"/>
          <p:cNvSpPr/>
          <p:nvPr/>
        </p:nvSpPr>
        <p:spPr>
          <a:xfrm>
            <a:off x="3136392" y="5696712"/>
            <a:ext cx="128016" cy="128016"/>
          </a:xfrm>
          <a:prstGeom prst="ellipse">
            <a:avLst/>
          </a:prstGeom>
          <a:solidFill>
            <a:srgbClr val="FFFFFF"/>
          </a:solidFill>
          <a:ln w="10160">
            <a:solidFill>
              <a:srgbClr val="47393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8" name="Oval 147"/>
          <p:cNvSpPr/>
          <p:nvPr/>
        </p:nvSpPr>
        <p:spPr>
          <a:xfrm>
            <a:off x="3168396" y="5728716"/>
            <a:ext cx="64008" cy="64008"/>
          </a:xfrm>
          <a:prstGeom prst="ellipse">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9" name="TextBox 148"/>
          <p:cNvSpPr txBox="1"/>
          <p:nvPr/>
        </p:nvSpPr>
        <p:spPr>
          <a:xfrm>
            <a:off x="3419856" y="5660136"/>
            <a:ext cx="1234440" cy="164592"/>
          </a:xfrm>
          <a:prstGeom prst="rect">
            <a:avLst/>
          </a:prstGeom>
          <a:noFill/>
        </p:spPr>
        <p:txBody>
          <a:bodyPr wrap="square" lIns="0" rIns="0" tIns="0" bIns="0">
            <a:spAutoFit/>
          </a:bodyPr>
          <a:lstStyle/>
          <a:p>
            <a:pPr algn="l"/>
            <a:r>
              <a:rPr sz="640" b="0" i="0">
                <a:solidFill>
                  <a:srgbClr val="141414"/>
                </a:solidFill>
                <a:latin typeface="Arial"/>
              </a:rPr>
              <a:t>06/2020–10/2022</a:t>
            </a:r>
          </a:p>
        </p:txBody>
      </p:sp>
      <p:sp>
        <p:nvSpPr>
          <p:cNvPr id="150" name="Rectangle 149"/>
          <p:cNvSpPr/>
          <p:nvPr/>
        </p:nvSpPr>
        <p:spPr>
          <a:xfrm>
            <a:off x="3419856" y="5897880"/>
            <a:ext cx="3767328" cy="7315"/>
          </a:xfrm>
          <a:prstGeom prst="rect">
            <a:avLst/>
          </a:prstGeom>
          <a:solidFill>
            <a:srgbClr val="BEB9B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1" name="TextBox 150"/>
          <p:cNvSpPr txBox="1"/>
          <p:nvPr/>
        </p:nvSpPr>
        <p:spPr>
          <a:xfrm>
            <a:off x="3419856" y="6016752"/>
            <a:ext cx="3291840" cy="182880"/>
          </a:xfrm>
          <a:prstGeom prst="rect">
            <a:avLst/>
          </a:prstGeom>
          <a:noFill/>
        </p:spPr>
        <p:txBody>
          <a:bodyPr wrap="square" lIns="0" rIns="0" tIns="0" bIns="0">
            <a:spAutoFit/>
          </a:bodyPr>
          <a:lstStyle/>
          <a:p>
            <a:pPr algn="l"/>
            <a:r>
              <a:rPr sz="750" b="0" i="0">
                <a:solidFill>
                  <a:srgbClr val="141414"/>
                </a:solidFill>
                <a:latin typeface="Arial"/>
              </a:rPr>
              <a:t>CÔNG TY TNHH JOBOKO</a:t>
            </a:r>
          </a:p>
        </p:txBody>
      </p:sp>
      <p:sp>
        <p:nvSpPr>
          <p:cNvPr id="152" name="TextBox 151"/>
          <p:cNvSpPr txBox="1"/>
          <p:nvPr/>
        </p:nvSpPr>
        <p:spPr>
          <a:xfrm>
            <a:off x="3419856" y="6245352"/>
            <a:ext cx="2743200" cy="164592"/>
          </a:xfrm>
          <a:prstGeom prst="rect">
            <a:avLst/>
          </a:prstGeom>
          <a:noFill/>
        </p:spPr>
        <p:txBody>
          <a:bodyPr wrap="square" lIns="0" rIns="0" tIns="0" bIns="0">
            <a:spAutoFit/>
          </a:bodyPr>
          <a:lstStyle/>
          <a:p>
            <a:pPr algn="l"/>
            <a:r>
              <a:rPr sz="660" b="0" i="1">
                <a:solidFill>
                  <a:srgbClr val="473930"/>
                </a:solidFill>
                <a:latin typeface="Arial"/>
              </a:rPr>
              <a:t>Dược sĩ bán hàng</a:t>
            </a:r>
          </a:p>
        </p:txBody>
      </p:sp>
      <p:sp>
        <p:nvSpPr>
          <p:cNvPr id="153" name="TextBox 152"/>
          <p:cNvSpPr txBox="1"/>
          <p:nvPr/>
        </p:nvSpPr>
        <p:spPr>
          <a:xfrm>
            <a:off x="3419856" y="6492240"/>
            <a:ext cx="3474720" cy="1280160"/>
          </a:xfrm>
          <a:prstGeom prst="rect">
            <a:avLst/>
          </a:prstGeom>
          <a:noFill/>
        </p:spPr>
        <p:txBody>
          <a:bodyPr wrap="square" lIns="0" rIns="0" tIns="0" bIns="0">
            <a:spAutoFit/>
          </a:bodyPr>
          <a:lstStyle/>
          <a:p>
            <a:pPr algn="l"/>
            <a:r>
              <a:rPr sz="625" b="0" i="0">
                <a:solidFill>
                  <a:srgbClr val="141414"/>
                </a:solidFill>
                <a:latin typeface="Arial"/>
              </a:rPr>
              <a:t>1. BÁN HÀNG ONLINE (50%)
- Đăng, quản lý sản phẩm trên 1 số kênh Online.
- Chuẩn bị nội dung giới thiệu sản phẩm trên các kênh Online.
- Livestream giới thiệu sản phẩm.
2. BÁN HÀNG TRỰC TIẾP (50%)
- Giới thiệu sản phẩm tại nhà thuốc.
- Chăm sóc và giải đáp thắc mắc của khách hàng.
- Giữ nhà thuốc sạch sẽ, ngăn nắp, sắp xếp thuốc đúng vị trí.</a:t>
            </a:r>
          </a:p>
        </p:txBody>
      </p:sp>
      <p:sp>
        <p:nvSpPr>
          <p:cNvPr id="154" name="Oval 153"/>
          <p:cNvSpPr/>
          <p:nvPr/>
        </p:nvSpPr>
        <p:spPr>
          <a:xfrm>
            <a:off x="3090672" y="7918704"/>
            <a:ext cx="310896" cy="310896"/>
          </a:xfrm>
          <a:prstGeom prst="ellipse">
            <a:avLst/>
          </a:prstGeom>
          <a:solidFill>
            <a:srgbClr val="FF8F1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5" name="TextBox 154"/>
          <p:cNvSpPr txBox="1"/>
          <p:nvPr/>
        </p:nvSpPr>
        <p:spPr>
          <a:xfrm>
            <a:off x="3127248" y="7968996"/>
            <a:ext cx="237744" cy="146304"/>
          </a:xfrm>
          <a:prstGeom prst="rect">
            <a:avLst/>
          </a:prstGeom>
          <a:noFill/>
        </p:spPr>
        <p:txBody>
          <a:bodyPr wrap="square" lIns="0" rIns="0" tIns="0" bIns="0">
            <a:spAutoFit/>
          </a:bodyPr>
          <a:lstStyle/>
          <a:p>
            <a:pPr algn="ctr"/>
            <a:r>
              <a:rPr sz="700" b="1" i="0">
                <a:solidFill>
                  <a:srgbClr val="FFFFFF"/>
                </a:solidFill>
                <a:latin typeface="Arial"/>
              </a:rPr>
              <a:t>✥</a:t>
            </a:r>
          </a:p>
        </p:txBody>
      </p:sp>
      <p:sp>
        <p:nvSpPr>
          <p:cNvPr id="156" name="TextBox 155"/>
          <p:cNvSpPr txBox="1"/>
          <p:nvPr/>
        </p:nvSpPr>
        <p:spPr>
          <a:xfrm>
            <a:off x="3529584" y="7936992"/>
            <a:ext cx="2560320" cy="237744"/>
          </a:xfrm>
          <a:prstGeom prst="rect">
            <a:avLst/>
          </a:prstGeom>
          <a:noFill/>
        </p:spPr>
        <p:txBody>
          <a:bodyPr wrap="square" lIns="0" rIns="0" tIns="0" bIns="0">
            <a:spAutoFit/>
          </a:bodyPr>
          <a:lstStyle/>
          <a:p>
            <a:pPr algn="l"/>
            <a:r>
              <a:rPr sz="1040" b="0" i="0">
                <a:solidFill>
                  <a:srgbClr val="473930"/>
                </a:solidFill>
                <a:latin typeface="Arial Narrow"/>
              </a:rPr>
              <a:t>KỸ NĂNG</a:t>
            </a:r>
          </a:p>
        </p:txBody>
      </p:sp>
      <p:sp>
        <p:nvSpPr>
          <p:cNvPr id="157" name="Rectangle 156"/>
          <p:cNvSpPr/>
          <p:nvPr/>
        </p:nvSpPr>
        <p:spPr>
          <a:xfrm>
            <a:off x="3529584" y="8229600"/>
            <a:ext cx="3630168" cy="10972"/>
          </a:xfrm>
          <a:prstGeom prst="rect">
            <a:avLst/>
          </a:prstGeom>
          <a:solidFill>
            <a:srgbClr val="4739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8" name="TextBox 157"/>
          <p:cNvSpPr txBox="1"/>
          <p:nvPr/>
        </p:nvSpPr>
        <p:spPr>
          <a:xfrm>
            <a:off x="3163824" y="8348472"/>
            <a:ext cx="109728" cy="137160"/>
          </a:xfrm>
          <a:prstGeom prst="rect">
            <a:avLst/>
          </a:prstGeom>
          <a:noFill/>
        </p:spPr>
        <p:txBody>
          <a:bodyPr wrap="square" lIns="0" rIns="0" tIns="0" bIns="0">
            <a:spAutoFit/>
          </a:bodyPr>
          <a:lstStyle/>
          <a:p>
            <a:pPr algn="l"/>
            <a:r>
              <a:rPr sz="900" b="1" i="0">
                <a:solidFill>
                  <a:srgbClr val="FF8F15"/>
                </a:solidFill>
                <a:latin typeface="Arial"/>
              </a:rPr>
              <a:t>•</a:t>
            </a:r>
          </a:p>
        </p:txBody>
      </p:sp>
      <p:sp>
        <p:nvSpPr>
          <p:cNvPr id="159" name="TextBox 158"/>
          <p:cNvSpPr txBox="1"/>
          <p:nvPr/>
        </p:nvSpPr>
        <p:spPr>
          <a:xfrm>
            <a:off x="3383280" y="8348472"/>
            <a:ext cx="1920240" cy="164592"/>
          </a:xfrm>
          <a:prstGeom prst="rect">
            <a:avLst/>
          </a:prstGeom>
          <a:noFill/>
        </p:spPr>
        <p:txBody>
          <a:bodyPr wrap="square" lIns="0" rIns="0" tIns="0" bIns="0">
            <a:spAutoFit/>
          </a:bodyPr>
          <a:lstStyle/>
          <a:p>
            <a:pPr algn="l"/>
            <a:r>
              <a:rPr sz="680" b="1" i="0">
                <a:solidFill>
                  <a:srgbClr val="141414"/>
                </a:solidFill>
                <a:latin typeface="Arial"/>
              </a:rPr>
              <a:t>Tiếng anh</a:t>
            </a:r>
          </a:p>
        </p:txBody>
      </p:sp>
      <p:sp>
        <p:nvSpPr>
          <p:cNvPr id="160" name="TextBox 159"/>
          <p:cNvSpPr txBox="1"/>
          <p:nvPr/>
        </p:nvSpPr>
        <p:spPr>
          <a:xfrm>
            <a:off x="3383280" y="8522208"/>
            <a:ext cx="3520440" cy="292608"/>
          </a:xfrm>
          <a:prstGeom prst="rect">
            <a:avLst/>
          </a:prstGeom>
          <a:noFill/>
        </p:spPr>
        <p:txBody>
          <a:bodyPr wrap="square" lIns="0" rIns="0" tIns="0" bIns="0">
            <a:spAutoFit/>
          </a:bodyPr>
          <a:lstStyle/>
          <a:p>
            <a:pPr algn="l"/>
            <a:r>
              <a:rPr sz="635" b="0" i="0">
                <a:solidFill>
                  <a:srgbClr val="141414"/>
                </a:solidFill>
                <a:latin typeface="Arial"/>
              </a:rPr>
              <a:t>Thành thạo các kỹ năng.</a:t>
            </a:r>
          </a:p>
        </p:txBody>
      </p:sp>
      <p:sp>
        <p:nvSpPr>
          <p:cNvPr id="161" name="TextBox 160"/>
          <p:cNvSpPr txBox="1"/>
          <p:nvPr/>
        </p:nvSpPr>
        <p:spPr>
          <a:xfrm>
            <a:off x="3163824" y="8851392"/>
            <a:ext cx="109728" cy="137160"/>
          </a:xfrm>
          <a:prstGeom prst="rect">
            <a:avLst/>
          </a:prstGeom>
          <a:noFill/>
        </p:spPr>
        <p:txBody>
          <a:bodyPr wrap="square" lIns="0" rIns="0" tIns="0" bIns="0">
            <a:spAutoFit/>
          </a:bodyPr>
          <a:lstStyle/>
          <a:p>
            <a:pPr algn="l"/>
            <a:r>
              <a:rPr sz="900" b="1" i="0">
                <a:solidFill>
                  <a:srgbClr val="FF8F15"/>
                </a:solidFill>
                <a:latin typeface="Arial"/>
              </a:rPr>
              <a:t>•</a:t>
            </a:r>
          </a:p>
        </p:txBody>
      </p:sp>
      <p:sp>
        <p:nvSpPr>
          <p:cNvPr id="162" name="TextBox 161"/>
          <p:cNvSpPr txBox="1"/>
          <p:nvPr/>
        </p:nvSpPr>
        <p:spPr>
          <a:xfrm>
            <a:off x="3383280" y="8851392"/>
            <a:ext cx="1920240" cy="164592"/>
          </a:xfrm>
          <a:prstGeom prst="rect">
            <a:avLst/>
          </a:prstGeom>
          <a:noFill/>
        </p:spPr>
        <p:txBody>
          <a:bodyPr wrap="square" lIns="0" rIns="0" tIns="0" bIns="0">
            <a:spAutoFit/>
          </a:bodyPr>
          <a:lstStyle/>
          <a:p>
            <a:pPr algn="l"/>
            <a:r>
              <a:rPr sz="680" b="1" i="0">
                <a:solidFill>
                  <a:srgbClr val="141414"/>
                </a:solidFill>
                <a:latin typeface="Arial"/>
              </a:rPr>
              <a:t>Tiêu chuẩn, quy chuẩn</a:t>
            </a:r>
          </a:p>
        </p:txBody>
      </p:sp>
      <p:sp>
        <p:nvSpPr>
          <p:cNvPr id="163" name="TextBox 162"/>
          <p:cNvSpPr txBox="1"/>
          <p:nvPr/>
        </p:nvSpPr>
        <p:spPr>
          <a:xfrm>
            <a:off x="3383280" y="9025128"/>
            <a:ext cx="3520440" cy="292608"/>
          </a:xfrm>
          <a:prstGeom prst="rect">
            <a:avLst/>
          </a:prstGeom>
          <a:noFill/>
        </p:spPr>
        <p:txBody>
          <a:bodyPr wrap="square" lIns="0" rIns="0" tIns="0" bIns="0">
            <a:spAutoFit/>
          </a:bodyPr>
          <a:lstStyle/>
          <a:p>
            <a:pPr algn="l"/>
            <a:r>
              <a:rPr sz="635" b="0" i="0">
                <a:solidFill>
                  <a:srgbClr val="141414"/>
                </a:solidFill>
                <a:latin typeface="Arial"/>
              </a:rPr>
              <a:t>Am hiểu tiêu chuẩn, quy chuẩn y tế.</a:t>
            </a:r>
          </a:p>
        </p:txBody>
      </p:sp>
      <p:sp>
        <p:nvSpPr>
          <p:cNvPr id="164" name="TextBox 163"/>
          <p:cNvSpPr txBox="1"/>
          <p:nvPr/>
        </p:nvSpPr>
        <p:spPr>
          <a:xfrm>
            <a:off x="3163824" y="9354312"/>
            <a:ext cx="109728" cy="137160"/>
          </a:xfrm>
          <a:prstGeom prst="rect">
            <a:avLst/>
          </a:prstGeom>
          <a:noFill/>
        </p:spPr>
        <p:txBody>
          <a:bodyPr wrap="square" lIns="0" rIns="0" tIns="0" bIns="0">
            <a:spAutoFit/>
          </a:bodyPr>
          <a:lstStyle/>
          <a:p>
            <a:pPr algn="l"/>
            <a:r>
              <a:rPr sz="900" b="1" i="0">
                <a:solidFill>
                  <a:srgbClr val="FF8F15"/>
                </a:solidFill>
                <a:latin typeface="Arial"/>
              </a:rPr>
              <a:t>•</a:t>
            </a:r>
          </a:p>
        </p:txBody>
      </p:sp>
      <p:sp>
        <p:nvSpPr>
          <p:cNvPr id="165" name="TextBox 164"/>
          <p:cNvSpPr txBox="1"/>
          <p:nvPr/>
        </p:nvSpPr>
        <p:spPr>
          <a:xfrm>
            <a:off x="3383280" y="9354312"/>
            <a:ext cx="1920240" cy="164592"/>
          </a:xfrm>
          <a:prstGeom prst="rect">
            <a:avLst/>
          </a:prstGeom>
          <a:noFill/>
        </p:spPr>
        <p:txBody>
          <a:bodyPr wrap="square" lIns="0" rIns="0" tIns="0" bIns="0">
            <a:spAutoFit/>
          </a:bodyPr>
          <a:lstStyle/>
          <a:p>
            <a:pPr algn="l"/>
            <a:r>
              <a:rPr sz="680" b="1" i="0">
                <a:solidFill>
                  <a:srgbClr val="141414"/>
                </a:solidFill>
                <a:latin typeface="Arial"/>
              </a:rPr>
              <a:t>Giao tiếp</a:t>
            </a:r>
          </a:p>
        </p:txBody>
      </p:sp>
      <p:sp>
        <p:nvSpPr>
          <p:cNvPr id="166" name="TextBox 165"/>
          <p:cNvSpPr txBox="1"/>
          <p:nvPr/>
        </p:nvSpPr>
        <p:spPr>
          <a:xfrm>
            <a:off x="3383280" y="9528048"/>
            <a:ext cx="3520440" cy="292608"/>
          </a:xfrm>
          <a:prstGeom prst="rect">
            <a:avLst/>
          </a:prstGeom>
          <a:noFill/>
        </p:spPr>
        <p:txBody>
          <a:bodyPr wrap="square" lIns="0" rIns="0" tIns="0" bIns="0">
            <a:spAutoFit/>
          </a:bodyPr>
          <a:lstStyle/>
          <a:p>
            <a:pPr algn="l"/>
            <a:r>
              <a:rPr sz="635" b="0" i="0">
                <a:solidFill>
                  <a:srgbClr val="141414"/>
                </a:solidFill>
                <a:latin typeface="Arial"/>
              </a:rPr>
              <a:t>Thuyết trình, review sản phẩm tốt, giọng nói chuẩn</a:t>
            </a:r>
          </a:p>
        </p:txBody>
      </p:sp>
      <p:sp>
        <p:nvSpPr>
          <p:cNvPr id="167" name="TextBox 166"/>
          <p:cNvSpPr txBox="1"/>
          <p:nvPr/>
        </p:nvSpPr>
        <p:spPr>
          <a:xfrm>
            <a:off x="3163824" y="9857232"/>
            <a:ext cx="109728" cy="137160"/>
          </a:xfrm>
          <a:prstGeom prst="rect">
            <a:avLst/>
          </a:prstGeom>
          <a:noFill/>
        </p:spPr>
        <p:txBody>
          <a:bodyPr wrap="square" lIns="0" rIns="0" tIns="0" bIns="0">
            <a:spAutoFit/>
          </a:bodyPr>
          <a:lstStyle/>
          <a:p>
            <a:pPr algn="l"/>
            <a:r>
              <a:rPr sz="900" b="1" i="0">
                <a:solidFill>
                  <a:srgbClr val="FF8F15"/>
                </a:solidFill>
                <a:latin typeface="Arial"/>
              </a:rPr>
              <a:t>•</a:t>
            </a:r>
          </a:p>
        </p:txBody>
      </p:sp>
      <p:sp>
        <p:nvSpPr>
          <p:cNvPr id="168" name="TextBox 167"/>
          <p:cNvSpPr txBox="1"/>
          <p:nvPr/>
        </p:nvSpPr>
        <p:spPr>
          <a:xfrm>
            <a:off x="3383280" y="9857232"/>
            <a:ext cx="1920240" cy="164592"/>
          </a:xfrm>
          <a:prstGeom prst="rect">
            <a:avLst/>
          </a:prstGeom>
          <a:noFill/>
        </p:spPr>
        <p:txBody>
          <a:bodyPr wrap="square" lIns="0" rIns="0" tIns="0" bIns="0">
            <a:spAutoFit/>
          </a:bodyPr>
          <a:lstStyle/>
          <a:p>
            <a:pPr algn="l"/>
            <a:r>
              <a:rPr sz="680" b="1" i="0">
                <a:solidFill>
                  <a:srgbClr val="141414"/>
                </a:solidFill>
                <a:latin typeface="Arial"/>
              </a:rPr>
              <a:t>Làm việc nhóm</a:t>
            </a:r>
          </a:p>
        </p:txBody>
      </p:sp>
      <p:sp>
        <p:nvSpPr>
          <p:cNvPr id="169" name="TextBox 168"/>
          <p:cNvSpPr txBox="1"/>
          <p:nvPr/>
        </p:nvSpPr>
        <p:spPr>
          <a:xfrm>
            <a:off x="3383280" y="10030968"/>
            <a:ext cx="3520440" cy="292608"/>
          </a:xfrm>
          <a:prstGeom prst="rect">
            <a:avLst/>
          </a:prstGeom>
          <a:noFill/>
        </p:spPr>
        <p:txBody>
          <a:bodyPr wrap="square" lIns="0" rIns="0" tIns="0" bIns="0">
            <a:spAutoFit/>
          </a:bodyPr>
          <a:lstStyle/>
          <a:p>
            <a:pPr algn="l"/>
            <a:r>
              <a:rPr sz="635" b="0" i="0">
                <a:solidFill>
                  <a:srgbClr val="141414"/>
                </a:solidFill>
                <a:latin typeface="Arial"/>
              </a:rPr>
              <a:t>Có khả năng làm việc nhóm, kết hợp được các bộ phận khác.</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