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7562850" cy="10688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0" d="100"/>
          <a:sy n="80" d="100"/>
        </p:scale>
        <p:origin x="2910" y="-7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1114" y="0"/>
            <a:ext cx="2577846" cy="3090672"/>
          </a:xfrm>
          <a:prstGeom prst="rect">
            <a:avLst/>
          </a:prstGeom>
          <a:solidFill>
            <a:srgbClr val="1939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31114" y="3445288"/>
            <a:ext cx="2577846" cy="7244047"/>
          </a:xfrm>
          <a:prstGeom prst="rect">
            <a:avLst/>
          </a:prstGeom>
          <a:solidFill>
            <a:srgbClr val="1939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749808" y="658368"/>
            <a:ext cx="2267712" cy="226771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nguyen_minh_anh_portrai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536" y="768096"/>
            <a:ext cx="2048256" cy="20482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56432" y="442704"/>
            <a:ext cx="35204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dirty="0">
                <a:solidFill>
                  <a:srgbClr val="000000"/>
                </a:solidFill>
                <a:latin typeface="Arial"/>
              </a:rPr>
              <a:t>NGUYỄN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56432" y="982680"/>
            <a:ext cx="35204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dirty="0">
                <a:solidFill>
                  <a:srgbClr val="000000"/>
                </a:solidFill>
                <a:latin typeface="Arial"/>
              </a:rPr>
              <a:t>MINH ANH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56432" y="1643152"/>
            <a:ext cx="3291840" cy="348499"/>
          </a:xfrm>
          <a:prstGeom prst="roundRect">
            <a:avLst/>
          </a:prstGeom>
          <a:solidFill>
            <a:srgbClr val="1939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456432" y="1741697"/>
            <a:ext cx="32918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0" dirty="0">
                <a:solidFill>
                  <a:srgbClr val="FFFFFF"/>
                </a:solidFill>
                <a:latin typeface="Courier New"/>
              </a:rPr>
              <a:t>D I G I T A L   M A R K E T I N G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D03BB36-ACF6-FD29-B384-D84AEE6EA909}"/>
              </a:ext>
            </a:extLst>
          </p:cNvPr>
          <p:cNvGrpSpPr/>
          <p:nvPr/>
        </p:nvGrpSpPr>
        <p:grpSpPr>
          <a:xfrm>
            <a:off x="3493791" y="2183779"/>
            <a:ext cx="209450" cy="209450"/>
            <a:chOff x="3473858" y="2183779"/>
            <a:chExt cx="209450" cy="209450"/>
          </a:xfrm>
        </p:grpSpPr>
        <p:sp>
          <p:nvSpPr>
            <p:cNvPr id="11" name="Oval 10"/>
            <p:cNvSpPr/>
            <p:nvPr/>
          </p:nvSpPr>
          <p:spPr>
            <a:xfrm>
              <a:off x="3473858" y="2183779"/>
              <a:ext cx="209450" cy="209450"/>
            </a:xfrm>
            <a:prstGeom prst="ellipse">
              <a:avLst/>
            </a:prstGeom>
            <a:solidFill>
              <a:srgbClr val="1939B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00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519147" y="2226949"/>
              <a:ext cx="118872" cy="12311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sz="800" b="1" dirty="0">
                  <a:solidFill>
                    <a:srgbClr val="FFFFFF"/>
                  </a:solidFill>
                  <a:latin typeface="Arial"/>
                </a:rPr>
                <a:t>☎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773526" y="2222730"/>
            <a:ext cx="1611428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dirty="0">
                <a:solidFill>
                  <a:srgbClr val="464646"/>
                </a:solidFill>
                <a:latin typeface="Arial"/>
              </a:rPr>
              <a:t>090x xxx </a:t>
            </a:r>
            <a:r>
              <a:rPr sz="1000" b="0" dirty="0" err="1">
                <a:solidFill>
                  <a:srgbClr val="464646"/>
                </a:solidFill>
                <a:latin typeface="Arial"/>
              </a:rPr>
              <a:t>xxx</a:t>
            </a:r>
            <a:endParaRPr sz="1000" b="0" dirty="0">
              <a:solidFill>
                <a:srgbClr val="464646"/>
              </a:solidFill>
              <a:latin typeface="Arial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E82BE79-A064-5BB5-5F55-FA659288F1F3}"/>
              </a:ext>
            </a:extLst>
          </p:cNvPr>
          <p:cNvGrpSpPr/>
          <p:nvPr/>
        </p:nvGrpSpPr>
        <p:grpSpPr>
          <a:xfrm>
            <a:off x="3493791" y="2848979"/>
            <a:ext cx="209450" cy="209450"/>
            <a:chOff x="5175504" y="2612980"/>
            <a:chExt cx="209450" cy="209450"/>
          </a:xfrm>
        </p:grpSpPr>
        <p:sp>
          <p:nvSpPr>
            <p:cNvPr id="14" name="Oval 13"/>
            <p:cNvSpPr/>
            <p:nvPr/>
          </p:nvSpPr>
          <p:spPr>
            <a:xfrm>
              <a:off x="5175504" y="2612980"/>
              <a:ext cx="209450" cy="209450"/>
            </a:xfrm>
            <a:prstGeom prst="ellipse">
              <a:avLst/>
            </a:prstGeom>
            <a:solidFill>
              <a:srgbClr val="1939B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00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220793" y="2651690"/>
              <a:ext cx="118872" cy="12311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sz="800" b="1" dirty="0">
                  <a:solidFill>
                    <a:srgbClr val="FFFFFF"/>
                  </a:solidFill>
                  <a:latin typeface="Arial"/>
                </a:rPr>
                <a:t>➤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784754" y="2887759"/>
            <a:ext cx="1600200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dirty="0" err="1">
                <a:solidFill>
                  <a:srgbClr val="464646"/>
                </a:solidFill>
                <a:latin typeface="Arial"/>
              </a:rPr>
              <a:t>Quận</a:t>
            </a:r>
            <a:r>
              <a:rPr sz="1000" b="0" dirty="0">
                <a:solidFill>
                  <a:srgbClr val="464646"/>
                </a:solidFill>
                <a:latin typeface="Arial"/>
              </a:rPr>
              <a:t> 2, TP. </a:t>
            </a:r>
            <a:r>
              <a:rPr sz="1000" b="0" dirty="0" err="1">
                <a:solidFill>
                  <a:srgbClr val="464646"/>
                </a:solidFill>
                <a:latin typeface="Arial"/>
              </a:rPr>
              <a:t>Hồ</a:t>
            </a:r>
            <a:r>
              <a:rPr sz="1000" b="0" dirty="0">
                <a:solidFill>
                  <a:srgbClr val="464646"/>
                </a:solidFill>
                <a:latin typeface="Arial"/>
              </a:rPr>
              <a:t> Chí Minh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FFB34AA-C1E0-F418-7507-DB8791295ECF}"/>
              </a:ext>
            </a:extLst>
          </p:cNvPr>
          <p:cNvGrpSpPr/>
          <p:nvPr/>
        </p:nvGrpSpPr>
        <p:grpSpPr>
          <a:xfrm>
            <a:off x="3493791" y="2502421"/>
            <a:ext cx="209450" cy="209450"/>
            <a:chOff x="4142232" y="2905588"/>
            <a:chExt cx="209450" cy="209450"/>
          </a:xfrm>
        </p:grpSpPr>
        <p:sp>
          <p:nvSpPr>
            <p:cNvPr id="17" name="Oval 16"/>
            <p:cNvSpPr/>
            <p:nvPr/>
          </p:nvSpPr>
          <p:spPr>
            <a:xfrm>
              <a:off x="4142232" y="2905588"/>
              <a:ext cx="209450" cy="209450"/>
            </a:xfrm>
            <a:prstGeom prst="ellipse">
              <a:avLst/>
            </a:prstGeom>
            <a:solidFill>
              <a:srgbClr val="1939B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00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187521" y="2940655"/>
              <a:ext cx="118872" cy="12311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sz="800" b="1" dirty="0">
                  <a:solidFill>
                    <a:srgbClr val="FFFFFF"/>
                  </a:solidFill>
                  <a:latin typeface="Arial"/>
                </a:rPr>
                <a:t>✉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773526" y="2543750"/>
            <a:ext cx="2057400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dirty="0">
                <a:solidFill>
                  <a:srgbClr val="464646"/>
                </a:solidFill>
                <a:latin typeface="Arial"/>
              </a:rPr>
              <a:t>minhanh.digital@gmail.com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8210" y="3691503"/>
            <a:ext cx="1874519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0" dirty="0">
                <a:solidFill>
                  <a:srgbClr val="FFFFFF"/>
                </a:solidFill>
                <a:latin typeface="Times New Roman"/>
              </a:rPr>
              <a:t>G I Ớ I   T H I Ệ U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536" y="3976204"/>
            <a:ext cx="1997963" cy="20005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sz="1000" b="0" dirty="0">
                <a:solidFill>
                  <a:srgbClr val="FFFFFF"/>
                </a:solidFill>
                <a:latin typeface="Arial"/>
              </a:rPr>
              <a:t>Chuyên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gia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Digital Marketing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với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hơn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4</a:t>
            </a:r>
            <a:r>
              <a:rPr lang="en-US"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năm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kinh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nghiệm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thực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chiến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trong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việc</a:t>
            </a:r>
            <a:r>
              <a:rPr lang="en-US" sz="100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hoạch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định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và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thực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thi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chiến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lược</a:t>
            </a:r>
            <a:r>
              <a:rPr lang="en-US" sz="100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Marketing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đa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kênh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cho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các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ngành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h</a:t>
            </a:r>
            <a:r>
              <a:rPr lang="en-US" sz="1000" b="0" dirty="0">
                <a:solidFill>
                  <a:srgbClr val="FFFFFF"/>
                </a:solidFill>
                <a:latin typeface="Arial"/>
              </a:rPr>
              <a:t>a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ng</a:t>
            </a:r>
            <a:r>
              <a:rPr lang="en-US" sz="100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bán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lẻ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và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thương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mại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điện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tử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.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Có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thế</a:t>
            </a:r>
            <a:r>
              <a:rPr lang="en-US" sz="100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mạnh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đặc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biệt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trong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việc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phân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tích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hành</a:t>
            </a:r>
            <a:r>
              <a:rPr lang="en-US" sz="100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vi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người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dùng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,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tối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ưu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hóa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tỷ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lệ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chuyển</a:t>
            </a:r>
            <a:r>
              <a:rPr lang="en-US" sz="100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đổi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(CRO)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và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quản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lý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ngân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sách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quảng</a:t>
            </a:r>
            <a:r>
              <a:rPr lang="en-US" sz="100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cáo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lớn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.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Tận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tâm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,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nhạy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bén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với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các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xu</a:t>
            </a:r>
            <a:r>
              <a:rPr lang="en-US"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hướng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công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nghệ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mới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và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luôn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hướng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tới</a:t>
            </a:r>
            <a:r>
              <a:rPr lang="en-US" sz="100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mục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tiêu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tối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ưu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hóa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ROI</a:t>
            </a:r>
            <a:r>
              <a:rPr lang="en-US"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cho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doanh</a:t>
            </a:r>
            <a:r>
              <a:rPr lang="en-US" sz="100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nghiệp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43000" y="6175534"/>
            <a:ext cx="1417320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0" dirty="0">
                <a:solidFill>
                  <a:srgbClr val="FFFFFF"/>
                </a:solidFill>
                <a:latin typeface="Times New Roman"/>
              </a:rPr>
              <a:t>K Ỹ   N Ă N 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0120" y="6509611"/>
            <a:ext cx="1783080" cy="11256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sz="1000" b="0" dirty="0">
                <a:solidFill>
                  <a:srgbClr val="FFFFFF"/>
                </a:solidFill>
                <a:latin typeface="Arial"/>
              </a:rPr>
              <a:t>Quảng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cáo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trả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phí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
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Phân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tích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dữ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liệu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
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Tối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ưu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hóa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SEO
Công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cụ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hỗ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trợ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
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Kỹ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năng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mềm</a:t>
            </a:r>
            <a:endParaRPr sz="1000" b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06424" y="7933454"/>
            <a:ext cx="1572768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0" dirty="0">
                <a:solidFill>
                  <a:srgbClr val="FFFFFF"/>
                </a:solidFill>
                <a:latin typeface="Times New Roman"/>
              </a:rPr>
              <a:t>H Ọ C   V Ấ 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8216848"/>
            <a:ext cx="2057400" cy="6639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sz="1000" b="0" dirty="0" err="1">
                <a:solidFill>
                  <a:srgbClr val="FFFFFF"/>
                </a:solidFill>
                <a:latin typeface="Arial"/>
              </a:rPr>
              <a:t>Đại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học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Kinh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tế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TP.HCM (UEH)
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Cử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nhân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Marketing
GPA: 3.6/4.0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60" y="9490053"/>
            <a:ext cx="2103120" cy="8947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sz="1000" b="0" dirty="0">
                <a:solidFill>
                  <a:srgbClr val="FFFFFF"/>
                </a:solidFill>
                <a:latin typeface="Arial"/>
              </a:rPr>
              <a:t>Facebook Certified Media Planning
Professional
Google Ads Search Certification
HubSpot Content Marketing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461500" y="3445289"/>
            <a:ext cx="3286771" cy="310896"/>
          </a:xfrm>
          <a:prstGeom prst="roundRect">
            <a:avLst/>
          </a:prstGeom>
          <a:solidFill>
            <a:srgbClr val="1939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00"/>
          </a:p>
        </p:txBody>
      </p:sp>
      <p:sp>
        <p:nvSpPr>
          <p:cNvPr id="29" name="TextBox 28"/>
          <p:cNvSpPr txBox="1"/>
          <p:nvPr/>
        </p:nvSpPr>
        <p:spPr>
          <a:xfrm>
            <a:off x="3461501" y="3521745"/>
            <a:ext cx="3286770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0" dirty="0">
                <a:solidFill>
                  <a:srgbClr val="FFFFFF"/>
                </a:solidFill>
                <a:latin typeface="Times New Roman"/>
              </a:rPr>
              <a:t>K I N H   N G H I Ệ M   L À M   V I Ệ 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74720" y="3984614"/>
            <a:ext cx="2926080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dirty="0">
                <a:solidFill>
                  <a:srgbClr val="000000"/>
                </a:solidFill>
                <a:latin typeface="Arial"/>
              </a:rPr>
              <a:t>Senior Digital Marketing Specialist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474720" y="4295510"/>
            <a:ext cx="3017520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464646"/>
                </a:solidFill>
                <a:latin typeface="Arial"/>
              </a:rPr>
              <a:t>Công ty Thời trang &amp; Mỹ phẩm ABC | 2021 – Hiện tại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511296" y="4697846"/>
            <a:ext cx="3358230" cy="19236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690">
                <a:solidFill>
                  <a:srgbClr val="000000"/>
                </a:solidFill>
                <a:latin typeface="Arial"/>
              </a:defRPr>
            </a:pPr>
            <a:r>
              <a:rPr sz="1000"/>
              <a:t>•  Chịu trách nhiệm quản lý ngân sách Marketing 600 triệu VNĐ/tháng, đảm bảo hiệu quả doanh thu tăng trưởng ổn định 35% mỗi quý.</a:t>
            </a:r>
          </a:p>
          <a:p>
            <a:pPr>
              <a:spcAft>
                <a:spcPts val="200"/>
              </a:spcAft>
              <a:defRPr sz="690">
                <a:solidFill>
                  <a:srgbClr val="000000"/>
                </a:solidFill>
                <a:latin typeface="Arial"/>
              </a:defRPr>
            </a:pPr>
            <a:r>
              <a:rPr sz="1000"/>
              <a:t>•  Xây dựng và thực thi chiến lược Performance Marketing trên các nền tảng Facebook, Google và TikTok, giúp giảm chi số CPA (Cost Per Acquisition) xuống 25%.</a:t>
            </a:r>
          </a:p>
          <a:p>
            <a:pPr>
              <a:spcAft>
                <a:spcPts val="200"/>
              </a:spcAft>
              <a:defRPr sz="690">
                <a:solidFill>
                  <a:srgbClr val="000000"/>
                </a:solidFill>
                <a:latin typeface="Arial"/>
              </a:defRPr>
            </a:pPr>
            <a:r>
              <a:rPr sz="1000"/>
              <a:t>•  Điều phối đội ngũ Content và Design để sản xuất các bộ tài liệu quảng cáo sáng tạo, đạt tỷ lệ CTR (Click-Through Rate) trung bình trên 3.5%.</a:t>
            </a:r>
          </a:p>
          <a:p>
            <a:pPr>
              <a:spcAft>
                <a:spcPts val="200"/>
              </a:spcAft>
              <a:defRPr sz="690">
                <a:solidFill>
                  <a:srgbClr val="000000"/>
                </a:solidFill>
                <a:latin typeface="Arial"/>
              </a:defRPr>
            </a:pPr>
            <a:r>
              <a:rPr sz="1000"/>
              <a:t>•  Triển khai các chiến dịch Marketing Automation (Email/SMS) giúp tỷ lệ giữ chân khách hàng (Retention Rate) tăng thêm 15%.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493791" y="7057743"/>
            <a:ext cx="2926080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dirty="0">
                <a:solidFill>
                  <a:srgbClr val="000000"/>
                </a:solidFill>
                <a:latin typeface="Arial"/>
              </a:rPr>
              <a:t>Digital Marketing Specialist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93791" y="7350351"/>
            <a:ext cx="3017520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464646"/>
                </a:solidFill>
                <a:latin typeface="Arial"/>
              </a:rPr>
              <a:t>Agency XYZ | 2019 – 2021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530367" y="7743543"/>
            <a:ext cx="3358230" cy="143629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690">
                <a:solidFill>
                  <a:srgbClr val="000000"/>
                </a:solidFill>
                <a:latin typeface="Arial"/>
              </a:defRPr>
            </a:pPr>
            <a:r>
              <a:rPr sz="1000" dirty="0"/>
              <a:t>•  </a:t>
            </a:r>
            <a:r>
              <a:rPr sz="1000" dirty="0" err="1"/>
              <a:t>Trực</a:t>
            </a:r>
            <a:r>
              <a:rPr sz="1000" dirty="0"/>
              <a:t> </a:t>
            </a:r>
            <a:r>
              <a:rPr sz="1000" dirty="0" err="1"/>
              <a:t>tiếp</a:t>
            </a:r>
            <a:r>
              <a:rPr sz="1000" dirty="0"/>
              <a:t> </a:t>
            </a:r>
            <a:r>
              <a:rPr sz="1000" dirty="0" err="1"/>
              <a:t>thực</a:t>
            </a:r>
            <a:r>
              <a:rPr sz="1000" dirty="0"/>
              <a:t> </a:t>
            </a:r>
            <a:r>
              <a:rPr sz="1000" dirty="0" err="1"/>
              <a:t>hiện</a:t>
            </a:r>
            <a:r>
              <a:rPr sz="1000" dirty="0"/>
              <a:t> SEO </a:t>
            </a:r>
            <a:r>
              <a:rPr sz="1000" dirty="0" err="1"/>
              <a:t>cho</a:t>
            </a:r>
            <a:r>
              <a:rPr sz="1000" dirty="0"/>
              <a:t> website </a:t>
            </a:r>
            <a:r>
              <a:rPr sz="1000" dirty="0" err="1"/>
              <a:t>khách</a:t>
            </a:r>
            <a:r>
              <a:rPr sz="1000" dirty="0"/>
              <a:t> </a:t>
            </a:r>
            <a:r>
              <a:rPr sz="1000" dirty="0" err="1"/>
              <a:t>hàng</a:t>
            </a:r>
            <a:r>
              <a:rPr sz="1000" dirty="0"/>
              <a:t>, </a:t>
            </a:r>
            <a:r>
              <a:rPr sz="1000" dirty="0" err="1"/>
              <a:t>đưa</a:t>
            </a:r>
            <a:r>
              <a:rPr sz="1000" dirty="0"/>
              <a:t> </a:t>
            </a:r>
            <a:r>
              <a:rPr sz="1000" dirty="0" err="1"/>
              <a:t>hơn</a:t>
            </a:r>
            <a:r>
              <a:rPr sz="1000" dirty="0"/>
              <a:t> 100 </a:t>
            </a:r>
            <a:r>
              <a:rPr sz="1000" dirty="0" err="1"/>
              <a:t>từ</a:t>
            </a:r>
            <a:r>
              <a:rPr sz="1000" dirty="0"/>
              <a:t> </a:t>
            </a:r>
            <a:r>
              <a:rPr sz="1000" dirty="0" err="1"/>
              <a:t>khóa</a:t>
            </a:r>
            <a:r>
              <a:rPr sz="1000" dirty="0"/>
              <a:t> </a:t>
            </a:r>
            <a:r>
              <a:rPr sz="1000" dirty="0" err="1"/>
              <a:t>ngành</a:t>
            </a:r>
            <a:r>
              <a:rPr sz="1000" dirty="0"/>
              <a:t> </a:t>
            </a:r>
            <a:r>
              <a:rPr sz="1000" dirty="0" err="1"/>
              <a:t>làm</a:t>
            </a:r>
            <a:r>
              <a:rPr sz="1000" dirty="0"/>
              <a:t> </a:t>
            </a:r>
            <a:r>
              <a:rPr sz="1000" dirty="0" err="1"/>
              <a:t>đẹp</a:t>
            </a:r>
            <a:r>
              <a:rPr sz="1000" dirty="0"/>
              <a:t> </a:t>
            </a:r>
            <a:r>
              <a:rPr sz="1000" dirty="0" err="1"/>
              <a:t>và</a:t>
            </a:r>
            <a:r>
              <a:rPr sz="1000" dirty="0"/>
              <a:t> </a:t>
            </a:r>
            <a:r>
              <a:rPr sz="1000" dirty="0" err="1"/>
              <a:t>sức</a:t>
            </a:r>
            <a:r>
              <a:rPr sz="1000" dirty="0"/>
              <a:t> </a:t>
            </a:r>
            <a:r>
              <a:rPr sz="1000" dirty="0" err="1"/>
              <a:t>khỏe</a:t>
            </a:r>
            <a:r>
              <a:rPr sz="1000" dirty="0"/>
              <a:t> </a:t>
            </a:r>
            <a:r>
              <a:rPr sz="1000" dirty="0" err="1"/>
              <a:t>lên</a:t>
            </a:r>
            <a:r>
              <a:rPr sz="1000" dirty="0"/>
              <a:t> Top 5 Google Search.</a:t>
            </a:r>
          </a:p>
          <a:p>
            <a:pPr>
              <a:spcAft>
                <a:spcPts val="200"/>
              </a:spcAft>
              <a:defRPr sz="690">
                <a:solidFill>
                  <a:srgbClr val="000000"/>
                </a:solidFill>
                <a:latin typeface="Arial"/>
              </a:defRPr>
            </a:pPr>
            <a:r>
              <a:rPr sz="1000" dirty="0"/>
              <a:t>•  </a:t>
            </a:r>
            <a:r>
              <a:rPr sz="1000" dirty="0" err="1"/>
              <a:t>Lập</a:t>
            </a:r>
            <a:r>
              <a:rPr sz="1000" dirty="0"/>
              <a:t> </a:t>
            </a:r>
            <a:r>
              <a:rPr sz="1000" dirty="0" err="1"/>
              <a:t>kế</a:t>
            </a:r>
            <a:r>
              <a:rPr sz="1000" dirty="0"/>
              <a:t> </a:t>
            </a:r>
            <a:r>
              <a:rPr sz="1000" dirty="0" err="1"/>
              <a:t>hoạch</a:t>
            </a:r>
            <a:r>
              <a:rPr sz="1000" dirty="0"/>
              <a:t> </a:t>
            </a:r>
            <a:r>
              <a:rPr sz="1000" dirty="0" err="1"/>
              <a:t>và</a:t>
            </a:r>
            <a:r>
              <a:rPr sz="1000" dirty="0"/>
              <a:t> </a:t>
            </a:r>
            <a:r>
              <a:rPr sz="1000" dirty="0" err="1"/>
              <a:t>quản</a:t>
            </a:r>
            <a:r>
              <a:rPr sz="1000" dirty="0"/>
              <a:t> </a:t>
            </a:r>
            <a:r>
              <a:rPr sz="1000" dirty="0" err="1"/>
              <a:t>trị</a:t>
            </a:r>
            <a:r>
              <a:rPr sz="1000" dirty="0"/>
              <a:t> </a:t>
            </a:r>
            <a:r>
              <a:rPr sz="1000" dirty="0" err="1"/>
              <a:t>nội</a:t>
            </a:r>
            <a:r>
              <a:rPr sz="1000" dirty="0"/>
              <a:t> dung </a:t>
            </a:r>
            <a:r>
              <a:rPr sz="1000" dirty="0" err="1"/>
              <a:t>cho</a:t>
            </a:r>
            <a:r>
              <a:rPr sz="1000" dirty="0"/>
              <a:t> </a:t>
            </a:r>
            <a:r>
              <a:rPr sz="1000" dirty="0" err="1"/>
              <a:t>hệ</a:t>
            </a:r>
            <a:r>
              <a:rPr sz="1000" dirty="0"/>
              <a:t> </a:t>
            </a:r>
            <a:r>
              <a:rPr sz="1000" dirty="0" err="1"/>
              <a:t>thống</a:t>
            </a:r>
            <a:r>
              <a:rPr sz="1000" dirty="0"/>
              <a:t> Social Media (</a:t>
            </a:r>
            <a:r>
              <a:rPr sz="1000" dirty="0" err="1"/>
              <a:t>Fanpage</a:t>
            </a:r>
            <a:r>
              <a:rPr sz="1000" dirty="0"/>
              <a:t>, Instagram, TikTok) </a:t>
            </a:r>
            <a:r>
              <a:rPr sz="1000" dirty="0" err="1"/>
              <a:t>đạt</a:t>
            </a:r>
            <a:r>
              <a:rPr sz="1000" dirty="0"/>
              <a:t> </a:t>
            </a:r>
            <a:r>
              <a:rPr sz="1000" dirty="0" err="1"/>
              <a:t>tổng</a:t>
            </a:r>
            <a:r>
              <a:rPr sz="1000" dirty="0"/>
              <a:t> </a:t>
            </a:r>
            <a:r>
              <a:rPr sz="1000" dirty="0" err="1"/>
              <a:t>cộng</a:t>
            </a:r>
            <a:r>
              <a:rPr sz="1000" dirty="0"/>
              <a:t> 200.000 </a:t>
            </a:r>
            <a:r>
              <a:rPr sz="1000" dirty="0" err="1"/>
              <a:t>lượt</a:t>
            </a:r>
            <a:r>
              <a:rPr sz="1000" dirty="0"/>
              <a:t> </a:t>
            </a:r>
            <a:r>
              <a:rPr sz="1000" dirty="0" err="1"/>
              <a:t>tương</a:t>
            </a:r>
            <a:r>
              <a:rPr sz="1000" dirty="0"/>
              <a:t> </a:t>
            </a:r>
            <a:r>
              <a:rPr sz="1000" dirty="0" err="1"/>
              <a:t>tác</a:t>
            </a:r>
            <a:r>
              <a:rPr sz="1000" dirty="0"/>
              <a:t> </a:t>
            </a:r>
            <a:r>
              <a:rPr sz="1000" dirty="0" err="1"/>
              <a:t>mỗi</a:t>
            </a:r>
            <a:r>
              <a:rPr sz="1000" dirty="0"/>
              <a:t> </a:t>
            </a:r>
            <a:r>
              <a:rPr sz="1000" dirty="0" err="1"/>
              <a:t>tháng</a:t>
            </a:r>
            <a:r>
              <a:rPr sz="1000" dirty="0"/>
              <a:t>.</a:t>
            </a:r>
          </a:p>
          <a:p>
            <a:pPr>
              <a:spcAft>
                <a:spcPts val="200"/>
              </a:spcAft>
              <a:defRPr sz="690">
                <a:solidFill>
                  <a:srgbClr val="000000"/>
                </a:solidFill>
                <a:latin typeface="Arial"/>
              </a:defRPr>
            </a:pPr>
            <a:r>
              <a:rPr sz="1000" dirty="0"/>
              <a:t>•  </a:t>
            </a:r>
            <a:r>
              <a:rPr sz="1000" dirty="0" err="1"/>
              <a:t>Thực</a:t>
            </a:r>
            <a:r>
              <a:rPr sz="1000" dirty="0"/>
              <a:t> </a:t>
            </a:r>
            <a:r>
              <a:rPr sz="1000" dirty="0" err="1"/>
              <a:t>hiện</a:t>
            </a:r>
            <a:r>
              <a:rPr sz="1000" dirty="0"/>
              <a:t> </a:t>
            </a:r>
            <a:r>
              <a:rPr sz="1000" dirty="0" err="1"/>
              <a:t>báo</a:t>
            </a:r>
            <a:r>
              <a:rPr sz="1000" dirty="0"/>
              <a:t> </a:t>
            </a:r>
            <a:r>
              <a:rPr sz="1000" dirty="0" err="1"/>
              <a:t>cáo</a:t>
            </a:r>
            <a:r>
              <a:rPr sz="1000" dirty="0"/>
              <a:t> </a:t>
            </a:r>
            <a:r>
              <a:rPr sz="1000" dirty="0" err="1"/>
              <a:t>phân</a:t>
            </a:r>
            <a:r>
              <a:rPr sz="1000" dirty="0"/>
              <a:t> </a:t>
            </a:r>
            <a:r>
              <a:rPr sz="1000" dirty="0" err="1"/>
              <a:t>tích</a:t>
            </a:r>
            <a:r>
              <a:rPr sz="1000" dirty="0"/>
              <a:t> </a:t>
            </a:r>
            <a:r>
              <a:rPr sz="1000" dirty="0" err="1"/>
              <a:t>dữ</a:t>
            </a:r>
            <a:r>
              <a:rPr sz="1000" dirty="0"/>
              <a:t> </a:t>
            </a:r>
            <a:r>
              <a:rPr sz="1000" dirty="0" err="1"/>
              <a:t>liệu</a:t>
            </a:r>
            <a:r>
              <a:rPr sz="1000" dirty="0"/>
              <a:t> </a:t>
            </a:r>
            <a:r>
              <a:rPr sz="1000" dirty="0" err="1"/>
              <a:t>hàng</a:t>
            </a:r>
            <a:r>
              <a:rPr sz="1000" dirty="0"/>
              <a:t> </a:t>
            </a:r>
            <a:r>
              <a:rPr sz="1000" dirty="0" err="1"/>
              <a:t>tuần</a:t>
            </a:r>
            <a:r>
              <a:rPr sz="1000" dirty="0"/>
              <a:t> qua Google Data Studio </a:t>
            </a:r>
            <a:r>
              <a:rPr sz="1000" dirty="0" err="1"/>
              <a:t>để</a:t>
            </a:r>
            <a:r>
              <a:rPr sz="1000" dirty="0"/>
              <a:t> </a:t>
            </a:r>
            <a:r>
              <a:rPr sz="1000" dirty="0" err="1"/>
              <a:t>đề</a:t>
            </a:r>
            <a:r>
              <a:rPr sz="1000" dirty="0"/>
              <a:t> </a:t>
            </a:r>
            <a:r>
              <a:rPr sz="1000" dirty="0" err="1"/>
              <a:t>xuất</a:t>
            </a:r>
            <a:r>
              <a:rPr sz="1000" dirty="0"/>
              <a:t> </a:t>
            </a:r>
            <a:r>
              <a:rPr sz="1000" dirty="0" err="1"/>
              <a:t>phương</a:t>
            </a:r>
            <a:r>
              <a:rPr sz="1000" dirty="0"/>
              <a:t> </a:t>
            </a:r>
            <a:r>
              <a:rPr sz="1000" dirty="0" err="1"/>
              <a:t>án</a:t>
            </a:r>
            <a:r>
              <a:rPr sz="1000" dirty="0"/>
              <a:t> </a:t>
            </a:r>
            <a:r>
              <a:rPr sz="1000" dirty="0" err="1"/>
              <a:t>tối</a:t>
            </a:r>
            <a:r>
              <a:rPr sz="1000" dirty="0"/>
              <a:t> </a:t>
            </a:r>
            <a:r>
              <a:rPr sz="1000" dirty="0" err="1"/>
              <a:t>ưu</a:t>
            </a:r>
            <a:r>
              <a:rPr sz="1000" dirty="0"/>
              <a:t> </a:t>
            </a:r>
            <a:r>
              <a:rPr sz="1000" dirty="0" err="1"/>
              <a:t>hóa</a:t>
            </a:r>
            <a:r>
              <a:rPr sz="1000" dirty="0"/>
              <a:t> </a:t>
            </a:r>
            <a:r>
              <a:rPr sz="1000" dirty="0" err="1"/>
              <a:t>ngân</a:t>
            </a:r>
            <a:r>
              <a:rPr sz="1000" dirty="0"/>
              <a:t> </a:t>
            </a:r>
            <a:r>
              <a:rPr sz="1000" dirty="0" err="1"/>
              <a:t>sách</a:t>
            </a:r>
            <a:r>
              <a:rPr sz="1000" dirty="0"/>
              <a:t> </a:t>
            </a:r>
            <a:r>
              <a:rPr sz="1000" dirty="0" err="1"/>
              <a:t>quảng</a:t>
            </a:r>
            <a:r>
              <a:rPr sz="1000" dirty="0"/>
              <a:t> </a:t>
            </a:r>
            <a:r>
              <a:rPr sz="1000" dirty="0" err="1"/>
              <a:t>cáo</a:t>
            </a:r>
            <a:r>
              <a:rPr sz="1000" dirty="0"/>
              <a:t> </a:t>
            </a:r>
            <a:r>
              <a:rPr sz="1000" dirty="0" err="1"/>
              <a:t>cho</a:t>
            </a:r>
            <a:r>
              <a:rPr sz="1000" dirty="0"/>
              <a:t> </a:t>
            </a:r>
            <a:r>
              <a:rPr sz="1000" dirty="0" err="1"/>
              <a:t>khách</a:t>
            </a:r>
            <a:r>
              <a:rPr sz="1000" dirty="0"/>
              <a:t> </a:t>
            </a:r>
            <a:r>
              <a:rPr sz="1000" dirty="0" err="1"/>
              <a:t>hàng</a:t>
            </a:r>
            <a:r>
              <a:rPr sz="1000" dirty="0"/>
              <a:t>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A6B4736-6254-4963-B7A4-54DC5676EFB0}"/>
              </a:ext>
            </a:extLst>
          </p:cNvPr>
          <p:cNvSpPr txBox="1"/>
          <p:nvPr/>
        </p:nvSpPr>
        <p:spPr>
          <a:xfrm>
            <a:off x="1078992" y="9185297"/>
            <a:ext cx="1572768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1000" b="0" dirty="0">
                <a:solidFill>
                  <a:srgbClr val="FFFFFF"/>
                </a:solidFill>
                <a:latin typeface="Times New Roman"/>
              </a:rPr>
              <a:t>C H Ứ N G C H Ỉ</a:t>
            </a:r>
            <a:endParaRPr sz="1000" b="0" dirty="0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479</Words>
  <Application>Microsoft Office PowerPoint</Application>
  <PresentationFormat>Custom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Courier New</vt:lpstr>
      <vt:lpstr>Times New Roman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Dang Xuan Thanh</cp:lastModifiedBy>
  <cp:revision>3</cp:revision>
  <dcterms:created xsi:type="dcterms:W3CDTF">2013-01-27T09:14:16Z</dcterms:created>
  <dcterms:modified xsi:type="dcterms:W3CDTF">2026-08-27T10:36:34Z</dcterms:modified>
  <cp:category/>
</cp:coreProperties>
</file>